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30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VEHBE ZÜHAYLÎ · FIKIH USULÜ · S. 60-99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1828800"/>
            <a:ext cx="10607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 &amp; İSTİHSAN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822960" y="32004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Sunumu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82296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4FD1A5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1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KIYASIN RÜKÜNLERİ &amp; HÜCCET OLUŞU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B98CF0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2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KIYASIN ŞARTLARI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9224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E879C0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3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İLLETİ BULMA YOLLARI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9326880" y="5120640"/>
            <a:ext cx="2606040" cy="914400"/>
          </a:xfrm>
          <a:prstGeom prst="roundRect">
            <a:avLst>
              <a:gd name="adj" fmla="val 8000"/>
            </a:avLst>
          </a:prstGeom>
          <a:solidFill>
            <a:srgbClr val="7ED957"/>
          </a:solidFill>
          <a:ln/>
        </p:spPr>
      </p:sp>
      <p:sp>
        <p:nvSpPr>
          <p:cNvPr id="12" name="Text 10"/>
          <p:cNvSpPr/>
          <p:nvPr/>
        </p:nvSpPr>
        <p:spPr>
          <a:xfrm>
            <a:off x="9326880" y="5120640"/>
            <a:ext cx="260604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4
</a:t>
            </a:r>
            <a:pPr algn="ctr" indent="0" marL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KIYASIN KISIMLARI &amp; İSTİHSAN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30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029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ÖZET — Tüm Bölüm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1430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 &amp; İSTİHSAN  ·  s. 60-99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Kıyas nedir, neden var?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«Var olan hükmü ortaya çıkarır»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822960" y="240487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rükün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A-F-İ-H (semere rükün değil)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22960" y="298094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Hüccet mi?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Cumhur / NİZ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3557016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Şartlar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1-4-4-4 = 13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4133088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 vs Hikmet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«Hüküm hikmetiyle değil illetiyle döner»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470916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 vs Sebep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Her illet sebeptir, tersi değil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22960" y="528523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İlletin 4 şartı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Yararlı · Görünür · Sabit · Taşınır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22960" y="586130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İlleti bulma yolları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NİSMET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355080" y="182880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Sebr ne demek?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Derinlik ölçmek · alet: MİSBAR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355080" y="240487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Münasip vasıf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4M: Müessir→Mülâyim→Mürsel→Mülgâ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355080" y="298094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Menât üçlüsü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3T: Temizle · Test et · Türet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355080" y="3557016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Kıyasın kısımları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&gt; = &lt; ve celî/hafî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355080" y="4133088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İstihsan (Hanefî)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Hafî kıyasın ta kendisi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355080" y="470916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İstihsanın 6 çeşidi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Nİ-ÖZ-HAM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355080" y="528523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Kıyas/İstihsan/Mürsel maslahat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«Benzeri var mı?»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355080" y="5861304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Zühaylî'nin anahtarı  </a:t>
            </a:r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«Reddedilen metot değil, hevaya uymak»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4FD1A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KIYASIN RÜKÜNLERİ &amp; HÜCCET OLUŞU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A-F-İ-H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Kıyas yeni hüküm KOYMAZ — var olanı ORTAYA ÇIKARIR.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iyas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7171" y="1600200"/>
            <a:ext cx="9074610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60-99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4FD1A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KIYASIN RÜKÜNLERİ &amp; HÜCCET OLUŞU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İlhak · illet birliği · makîsun aleyh · makîs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322576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267712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ASIL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Hükmün mahalli · nas/icma var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218688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163824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FER'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Hükmü aranan · nas/icma yok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4114800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4059936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Vasıf · hükmün esası · ortak özellik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99632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4" name="Text 12"/>
          <p:cNvSpPr/>
          <p:nvPr/>
        </p:nvSpPr>
        <p:spPr>
          <a:xfrm>
            <a:off x="6455664" y="1371600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ASLIN HÜKMÜ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Aktarılacak hüküm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199632" y="2322576"/>
            <a:ext cx="146304" cy="146304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6" name="Text 14"/>
          <p:cNvSpPr/>
          <p:nvPr/>
        </p:nvSpPr>
        <p:spPr>
          <a:xfrm>
            <a:off x="6455664" y="2267712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SEMERE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TUZAK: Rükün 4'tür, semere 5. rükün DEĞİLDİR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199632" y="3218688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8" name="Text 16"/>
          <p:cNvSpPr/>
          <p:nvPr/>
        </p:nvSpPr>
        <p:spPr>
          <a:xfrm>
            <a:off x="6455664" y="3163824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HÜCCET OLUŞU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Cumhur / Nazzâm-İmâmiyye-Zâhirîler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99632" y="4114800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20" name="Text 18"/>
          <p:cNvSpPr/>
          <p:nvPr/>
        </p:nvSpPr>
        <p:spPr>
          <a:xfrm>
            <a:off x="6455664" y="4059936"/>
            <a:ext cx="52578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RİBEVÎ MALLAR — illet ihtilafı  </a:t>
            </a:r>
            <a:pPr indent="0" marL="0">
              <a:lnSpc>
                <a:spcPct val="95000"/>
              </a:lnSpc>
              <a:buNone/>
            </a:pPr>
            <a:r>
              <a:rPr lang="en-US" sz="115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tablo Bölüm 3'te (Sebr) ve Bölüm 4'te tekrar karşına çıkacak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B98C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KIYASIN ŞARTLARI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1 - 4 - 4 - 4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rüknün her birinin şartı var: 1 + 4 + 4 + 4 = 13.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iyas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15835" y="1600200"/>
            <a:ext cx="4357283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60-99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B98CF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KIYASIN ŞARTLARI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ASIL'IN TEK ŞARTI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Fer'e kıyas · zincirleme kıyas · "faydasız yere uzatma"</a:t>
            </a:r>
            <a:endParaRPr lang="en-US" sz="1254" dirty="0"/>
          </a:p>
        </p:txBody>
      </p:sp>
      <p:sp>
        <p:nvSpPr>
          <p:cNvPr id="7" name="Shape 5"/>
          <p:cNvSpPr/>
          <p:nvPr/>
        </p:nvSpPr>
        <p:spPr>
          <a:xfrm>
            <a:off x="457200" y="2144921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090057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ASLIN HÜKMÜ 1 — Hususi olmamalı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Hasâis · Rasûlullah'a has ruhsatlar</a:t>
            </a:r>
            <a:endParaRPr lang="en-US" sz="1254" dirty="0"/>
          </a:p>
        </p:txBody>
      </p:sp>
      <p:sp>
        <p:nvSpPr>
          <p:cNvPr id="9" name="Shape 7"/>
          <p:cNvSpPr/>
          <p:nvPr/>
        </p:nvSpPr>
        <p:spPr>
          <a:xfrm>
            <a:off x="457200" y="2863378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2808514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ASLIN HÜKMÜ 2 — İstisnaî olmamalı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Taabbudî hüküm = illeti bilinmeyen → kıyas edilemez</a:t>
            </a:r>
            <a:endParaRPr lang="en-US" sz="1254" dirty="0"/>
          </a:p>
        </p:txBody>
      </p:sp>
      <p:sp>
        <p:nvSpPr>
          <p:cNvPr id="11" name="Shape 9"/>
          <p:cNvSpPr/>
          <p:nvPr/>
        </p:nvSpPr>
        <p:spPr>
          <a:xfrm>
            <a:off x="457200" y="3581835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526971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ASLIN HÜKMÜ 3 — Fer'in hükmü hakkında nas bulunmamalı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varsa kıyas devre dışı</a:t>
            </a:r>
            <a:endParaRPr lang="en-US" sz="1254" dirty="0"/>
          </a:p>
        </p:txBody>
      </p:sp>
      <p:sp>
        <p:nvSpPr>
          <p:cNvPr id="13" name="Shape 11"/>
          <p:cNvSpPr/>
          <p:nvPr/>
        </p:nvSpPr>
        <p:spPr>
          <a:xfrm>
            <a:off x="457200" y="4300293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4245429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ASLIN HÜKMÜ 4 — Asıl, fer'den önce konulmuş olmalı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Kronoloji şartı · abdest ↔ teyemmüm</a:t>
            </a:r>
            <a:endParaRPr lang="en-US" sz="1254" dirty="0"/>
          </a:p>
        </p:txBody>
      </p:sp>
      <p:sp>
        <p:nvSpPr>
          <p:cNvPr id="15" name="Shape 13"/>
          <p:cNvSpPr/>
          <p:nvPr/>
        </p:nvSpPr>
        <p:spPr>
          <a:xfrm>
            <a:off x="457200" y="5018750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963886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FER' 1 — İllet aynısı veya benzeri olmalı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 MA'A'L-FÂRIK = illet birliği/benzerliği bulunmayan kıyas</a:t>
            </a:r>
            <a:endParaRPr lang="en-US" sz="1254" dirty="0"/>
          </a:p>
        </p:txBody>
      </p:sp>
      <p:sp>
        <p:nvSpPr>
          <p:cNvPr id="17" name="Shape 15"/>
          <p:cNvSpPr/>
          <p:nvPr/>
        </p:nvSpPr>
        <p:spPr>
          <a:xfrm>
            <a:off x="457200" y="5737207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5682343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FER' 2 — Aslın hükmü fer'de değişmemeli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Zıhar örneği · mezhep ayrımı</a:t>
            </a:r>
            <a:endParaRPr lang="en-US" sz="1254" dirty="0"/>
          </a:p>
        </p:txBody>
      </p:sp>
      <p:sp>
        <p:nvSpPr>
          <p:cNvPr id="19" name="Shape 17"/>
          <p:cNvSpPr/>
          <p:nvPr/>
        </p:nvSpPr>
        <p:spPr>
          <a:xfrm>
            <a:off x="6199632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20" name="Text 18"/>
          <p:cNvSpPr/>
          <p:nvPr/>
        </p:nvSpPr>
        <p:spPr>
          <a:xfrm>
            <a:off x="6455664" y="1371600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FER' 3 — Fer'i asıldan öne almaya sebep olmamalı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Aslın hükmü 4 ile AYNI FİKİR, ters yönden</a:t>
            </a:r>
            <a:endParaRPr lang="en-US" sz="1254" dirty="0"/>
          </a:p>
        </p:txBody>
      </p:sp>
      <p:sp>
        <p:nvSpPr>
          <p:cNvPr id="21" name="Shape 19"/>
          <p:cNvSpPr/>
          <p:nvPr/>
        </p:nvSpPr>
        <p:spPr>
          <a:xfrm>
            <a:off x="6199632" y="2144921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22" name="Text 20"/>
          <p:cNvSpPr/>
          <p:nvPr/>
        </p:nvSpPr>
        <p:spPr>
          <a:xfrm>
            <a:off x="6455664" y="2090057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FER' 4 — Muhalif nas/icma olmamalı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İTİBARI FASİD KIYAS = nas/icma ile ters düşen kıyas</a:t>
            </a:r>
            <a:endParaRPr lang="en-US" sz="1254" dirty="0"/>
          </a:p>
        </p:txBody>
      </p:sp>
      <p:sp>
        <p:nvSpPr>
          <p:cNvPr id="23" name="Shape 21"/>
          <p:cNvSpPr/>
          <p:nvPr/>
        </p:nvSpPr>
        <p:spPr>
          <a:xfrm>
            <a:off x="6199632" y="2863378"/>
            <a:ext cx="146304" cy="146304"/>
          </a:xfrm>
          <a:prstGeom prst="ellipse">
            <a:avLst/>
          </a:prstGeom>
          <a:solidFill>
            <a:srgbClr val="B98CF0"/>
          </a:solidFill>
          <a:ln/>
        </p:spPr>
      </p:sp>
      <p:sp>
        <p:nvSpPr>
          <p:cNvPr id="24" name="Text 22"/>
          <p:cNvSpPr/>
          <p:nvPr/>
        </p:nvSpPr>
        <p:spPr>
          <a:xfrm>
            <a:off x="6455664" y="2808514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 vs HİKMET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"Hüküm hikmeti ile değil, illeti ile var veya yok olur."</a:t>
            </a:r>
            <a:endParaRPr lang="en-US" sz="1254" dirty="0"/>
          </a:p>
        </p:txBody>
      </p:sp>
      <p:sp>
        <p:nvSpPr>
          <p:cNvPr id="25" name="Shape 23"/>
          <p:cNvSpPr/>
          <p:nvPr/>
        </p:nvSpPr>
        <p:spPr>
          <a:xfrm>
            <a:off x="6199632" y="3581835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26" name="Text 24"/>
          <p:cNvSpPr/>
          <p:nvPr/>
        </p:nvSpPr>
        <p:spPr>
          <a:xfrm>
            <a:off x="6455664" y="3526971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 vs SEBEP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AYIRT EDİCİ TEST: hükümle vasıf arasında AKLÎ münasebet var mı?</a:t>
            </a:r>
            <a:endParaRPr lang="en-US" sz="1254" dirty="0"/>
          </a:p>
        </p:txBody>
      </p:sp>
      <p:sp>
        <p:nvSpPr>
          <p:cNvPr id="27" name="Shape 25"/>
          <p:cNvSpPr/>
          <p:nvPr/>
        </p:nvSpPr>
        <p:spPr>
          <a:xfrm>
            <a:off x="6199632" y="4300293"/>
            <a:ext cx="146304" cy="146304"/>
          </a:xfrm>
          <a:prstGeom prst="ellipse">
            <a:avLst/>
          </a:prstGeom>
          <a:solidFill>
            <a:srgbClr val="B98CF0"/>
          </a:solidFill>
          <a:ln/>
        </p:spPr>
      </p:sp>
      <p:sp>
        <p:nvSpPr>
          <p:cNvPr id="28" name="Text 26"/>
          <p:cNvSpPr/>
          <p:nvPr/>
        </p:nvSpPr>
        <p:spPr>
          <a:xfrm>
            <a:off x="6455664" y="4245429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İLLETİN 4 ŞARTI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 GÖRÜŞMESİ: Yararlı mı? · Görünür mü? · Sabit mi? · Taşınır mı?</a:t>
            </a:r>
            <a:endParaRPr lang="en-US" sz="1254" dirty="0"/>
          </a:p>
        </p:txBody>
      </p:sp>
      <p:sp>
        <p:nvSpPr>
          <p:cNvPr id="29" name="Shape 27"/>
          <p:cNvSpPr/>
          <p:nvPr/>
        </p:nvSpPr>
        <p:spPr>
          <a:xfrm>
            <a:off x="6199632" y="5018750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30" name="Text 28"/>
          <p:cNvSpPr/>
          <p:nvPr/>
        </p:nvSpPr>
        <p:spPr>
          <a:xfrm>
            <a:off x="6455664" y="4963886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KASIR vs MÜTEADDÎ İLLET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İnce ayrım: kasır illetle kıyas olmaz ama illet YİNE DE belirtilebilir</a:t>
            </a:r>
            <a:endParaRPr lang="en-US" sz="1254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E879C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İLLETİ BULMA YOLLARI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NİSMET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Köprüyü nereye kuracağını bulma sanatı: 5 yol, 2 grup.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iyas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8164" y="1600200"/>
            <a:ext cx="7552623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60-99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E879C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İLLETİ BULMA YOLLARI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ile illet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Kat'î / Zannî · 4 ima şekli</a:t>
            </a:r>
            <a:endParaRPr lang="en-US" sz="1230" dirty="0"/>
          </a:p>
        </p:txBody>
      </p:sp>
      <p:sp>
        <p:nvSpPr>
          <p:cNvPr id="7" name="Shape 5"/>
          <p:cNvSpPr/>
          <p:nvPr/>
        </p:nvSpPr>
        <p:spPr>
          <a:xfrm>
            <a:off x="457200" y="205511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0002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— İMA/İŞARETİN 4 ŞEKLİ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a) CEVAP · b) VASIFLA BERABER · c) FÂ-İ TAKİP · d) AYIRMA</a:t>
            </a:r>
            <a:endParaRPr lang="en-US" sz="1230" dirty="0"/>
          </a:p>
        </p:txBody>
      </p:sp>
      <p:sp>
        <p:nvSpPr>
          <p:cNvPr id="9" name="Shape 7"/>
          <p:cNvSpPr/>
          <p:nvPr/>
        </p:nvSpPr>
        <p:spPr>
          <a:xfrm>
            <a:off x="457200" y="26837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26289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İCMA ile illet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İcma illeti verir → sen kıyası yaparsın</a:t>
            </a:r>
            <a:endParaRPr lang="en-US" sz="1230" dirty="0"/>
          </a:p>
        </p:txBody>
      </p:sp>
      <p:sp>
        <p:nvSpPr>
          <p:cNvPr id="11" name="Shape 9"/>
          <p:cNvSpPr/>
          <p:nvPr/>
        </p:nvSpPr>
        <p:spPr>
          <a:xfrm>
            <a:off x="457200" y="331241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2575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SEBR ve TAKSİM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MİSBAR (yara sondası) · toplama → deneme → eleme → kalan</a:t>
            </a:r>
            <a:endParaRPr lang="en-US" sz="1230" dirty="0"/>
          </a:p>
        </p:txBody>
      </p:sp>
      <p:sp>
        <p:nvSpPr>
          <p:cNvPr id="13" name="Shape 11"/>
          <p:cNvSpPr/>
          <p:nvPr/>
        </p:nvSpPr>
        <p:spPr>
          <a:xfrm>
            <a:off x="457200" y="394106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38862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SEBR — 3 ELEME MASASI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küçük kızın nikâhı 2 şarap 3 ribevî mallar</a:t>
            </a:r>
            <a:endParaRPr lang="en-US" sz="1230" dirty="0"/>
          </a:p>
        </p:txBody>
      </p:sp>
      <p:sp>
        <p:nvSpPr>
          <p:cNvPr id="15" name="Shape 13"/>
          <p:cNvSpPr/>
          <p:nvPr/>
        </p:nvSpPr>
        <p:spPr>
          <a:xfrm>
            <a:off x="457200" y="456971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5148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MÜNÂSEBE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Kullanım şartı: "nas veya İcma bulunmadığı zaman"</a:t>
            </a:r>
            <a:endParaRPr lang="en-US" sz="1230" dirty="0"/>
          </a:p>
        </p:txBody>
      </p:sp>
      <p:sp>
        <p:nvSpPr>
          <p:cNvPr id="17" name="Shape 15"/>
          <p:cNvSpPr/>
          <p:nvPr/>
        </p:nvSpPr>
        <p:spPr>
          <a:xfrm>
            <a:off x="457200" y="519836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51435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MÜNASİP VASFIN 4 ÇEŞİDİ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4M MERDİVENİ: Müessir ↗ Mülâyim ↗ Mürsel ↗ Mülgâ ↘</a:t>
            </a:r>
            <a:endParaRPr lang="en-US" sz="1230" dirty="0"/>
          </a:p>
        </p:txBody>
      </p:sp>
      <p:sp>
        <p:nvSpPr>
          <p:cNvPr id="19" name="Shape 17"/>
          <p:cNvSpPr/>
          <p:nvPr/>
        </p:nvSpPr>
        <p:spPr>
          <a:xfrm>
            <a:off x="457200" y="582701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20" name="Text 18"/>
          <p:cNvSpPr/>
          <p:nvPr/>
        </p:nvSpPr>
        <p:spPr>
          <a:xfrm>
            <a:off x="713232" y="57721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MÜLÂYİM MÜNASİB — nasıl anlaşılır?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Vasfın CİNSİ + hükmün CİNSİ eşleşmesi</a:t>
            </a:r>
            <a:endParaRPr lang="en-US" sz="1230" dirty="0"/>
          </a:p>
        </p:txBody>
      </p:sp>
      <p:sp>
        <p:nvSpPr>
          <p:cNvPr id="21" name="Shape 19"/>
          <p:cNvSpPr/>
          <p:nvPr/>
        </p:nvSpPr>
        <p:spPr>
          <a:xfrm>
            <a:off x="6199632" y="142646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22" name="Text 20"/>
          <p:cNvSpPr/>
          <p:nvPr/>
        </p:nvSpPr>
        <p:spPr>
          <a:xfrm>
            <a:off x="6455664" y="13716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MÜRSEL MÜNASİB = İSTİSLAH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MEZHEP İHTİLAFI VAR — 6. Delil'e köprü</a:t>
            </a:r>
            <a:endParaRPr lang="en-US" sz="1230" dirty="0"/>
          </a:p>
        </p:txBody>
      </p:sp>
      <p:sp>
        <p:nvSpPr>
          <p:cNvPr id="23" name="Shape 21"/>
          <p:cNvSpPr/>
          <p:nvPr/>
        </p:nvSpPr>
        <p:spPr>
          <a:xfrm>
            <a:off x="6199632" y="2055114"/>
            <a:ext cx="146304" cy="146304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4" name="Text 22"/>
          <p:cNvSpPr/>
          <p:nvPr/>
        </p:nvSpPr>
        <p:spPr>
          <a:xfrm>
            <a:off x="6455664" y="20002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MÜLGÂ MÜNASİB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Akla yatkın AMA din reddetmiş → illet olamaz</a:t>
            </a:r>
            <a:endParaRPr lang="en-US" sz="1230" dirty="0"/>
          </a:p>
        </p:txBody>
      </p:sp>
      <p:sp>
        <p:nvSpPr>
          <p:cNvPr id="25" name="Shape 23"/>
          <p:cNvSpPr/>
          <p:nvPr/>
        </p:nvSpPr>
        <p:spPr>
          <a:xfrm>
            <a:off x="6199632" y="268376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26" name="Text 24"/>
          <p:cNvSpPr/>
          <p:nvPr/>
        </p:nvSpPr>
        <p:spPr>
          <a:xfrm>
            <a:off x="6455664" y="26289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5⃣ TENKÎHU'L-MENÂT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illeti verdi ama FAZLALIKLA karışık → ayıkla</a:t>
            </a:r>
            <a:endParaRPr lang="en-US" sz="1230" dirty="0"/>
          </a:p>
        </p:txBody>
      </p:sp>
      <p:sp>
        <p:nvSpPr>
          <p:cNvPr id="27" name="Shape 25"/>
          <p:cNvSpPr/>
          <p:nvPr/>
        </p:nvSpPr>
        <p:spPr>
          <a:xfrm>
            <a:off x="6199632" y="331241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28" name="Text 26"/>
          <p:cNvSpPr/>
          <p:nvPr/>
        </p:nvSpPr>
        <p:spPr>
          <a:xfrm>
            <a:off x="6455664" y="32575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TENKÎH vs SEBR — Zühaylî'nin ayrımı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TENKÎH: nas var → ayıkla ‖ SEBR: nas yok → tanı</a:t>
            </a:r>
            <a:endParaRPr lang="en-US" sz="1230" dirty="0"/>
          </a:p>
        </p:txBody>
      </p:sp>
      <p:sp>
        <p:nvSpPr>
          <p:cNvPr id="29" name="Shape 27"/>
          <p:cNvSpPr/>
          <p:nvPr/>
        </p:nvSpPr>
        <p:spPr>
          <a:xfrm>
            <a:off x="6199632" y="39410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30" name="Text 28"/>
          <p:cNvSpPr/>
          <p:nvPr/>
        </p:nvSpPr>
        <p:spPr>
          <a:xfrm>
            <a:off x="6455664" y="38862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TAHKÎKU'L-MENÂT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İllet zaten belli → fer'de VAR MI diye bak (en çok kullanılan)</a:t>
            </a:r>
            <a:endParaRPr lang="en-US" sz="1230" dirty="0"/>
          </a:p>
        </p:txBody>
      </p:sp>
      <p:sp>
        <p:nvSpPr>
          <p:cNvPr id="31" name="Shape 29"/>
          <p:cNvSpPr/>
          <p:nvPr/>
        </p:nvSpPr>
        <p:spPr>
          <a:xfrm>
            <a:off x="6199632" y="456971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32" name="Text 30"/>
          <p:cNvSpPr/>
          <p:nvPr/>
        </p:nvSpPr>
        <p:spPr>
          <a:xfrm>
            <a:off x="6455664" y="451485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TAHRÎCU'L-MENÂT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 illet vermedi → sıfırdan TÜRET</a:t>
            </a:r>
            <a:endParaRPr lang="en-US" sz="1230" dirty="0"/>
          </a:p>
        </p:txBody>
      </p:sp>
      <p:sp>
        <p:nvSpPr>
          <p:cNvPr id="33" name="Shape 31"/>
          <p:cNvSpPr/>
          <p:nvPr/>
        </p:nvSpPr>
        <p:spPr>
          <a:xfrm>
            <a:off x="6199632" y="5198364"/>
            <a:ext cx="146304" cy="146304"/>
          </a:xfrm>
          <a:prstGeom prst="ellipse">
            <a:avLst/>
          </a:prstGeom>
          <a:solidFill>
            <a:srgbClr val="E879C0"/>
          </a:solidFill>
          <a:ln/>
        </p:spPr>
      </p:sp>
      <p:sp>
        <p:nvSpPr>
          <p:cNvPr id="34" name="Text 32"/>
          <p:cNvSpPr/>
          <p:nvPr/>
        </p:nvSpPr>
        <p:spPr>
          <a:xfrm>
            <a:off x="6455664" y="5143500"/>
            <a:ext cx="52578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3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MENÂT ÜÇLÜSÜ = 3T (özet)  </a:t>
            </a:r>
            <a:pPr indent="0" marL="0">
              <a:lnSpc>
                <a:spcPct val="95000"/>
              </a:lnSpc>
              <a:buNone/>
            </a:pPr>
            <a:r>
              <a:rPr lang="en-US" sz="1088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3T: TEMİZLE → TEST ET → TÜRET</a:t>
            </a:r>
            <a:endParaRPr lang="en-US" sz="12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7ED95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KIYASIN KISIMLARI &amp; İSTİHSAN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646920" y="384048"/>
            <a:ext cx="2084832" cy="566928"/>
          </a:xfrm>
          <a:prstGeom prst="roundRect">
            <a:avLst>
              <a:gd name="adj" fmla="val 9677"/>
            </a:avLst>
          </a:prstGeom>
          <a:solidFill>
            <a:srgbClr val="F6F8F9"/>
          </a:solidFill>
          <a:ln w="12700">
            <a:solidFill>
              <a:srgbClr val="1430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384048"/>
            <a:ext cx="2084832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EZBER KODU
</a:t>
            </a:r>
            <a:pPr algn="ctr" indent="0" marL="0">
              <a:buNone/>
            </a:pPr>
            <a:r>
              <a:rPr lang="en-US" sz="1300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= &lt; ve Nİ-ÖZ-HAM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D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Köprünün taşıma kapasitesi + köprü yasakken alternatif geçit.</a:t>
            </a:r>
            <a:endParaRPr lang="en-US" sz="1400" dirty="0"/>
          </a:p>
        </p:txBody>
      </p:sp>
      <p:pic>
        <p:nvPicPr>
          <p:cNvPr id="8" name="Image 0" descr="/Users/hikmetozcan/Desktop/repos/hanifder/kolay_ezber/fikih_usulu_vehbe_1/_uretim/slidemap_kiyas_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97226" y="1600200"/>
            <a:ext cx="6794500" cy="4892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4AA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Vehbe Zühaylî, Fıkıh Usulü s. 60-99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1691640" cy="457200"/>
          </a:xfrm>
          <a:prstGeom prst="roundRect">
            <a:avLst>
              <a:gd name="adj" fmla="val 12000"/>
            </a:avLst>
          </a:prstGeom>
          <a:solidFill>
            <a:srgbClr val="7ED95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114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86000" y="36576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30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KIYASIN KISIMLARI &amp; İSTİHSAN — Anahtar Kavramlar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426464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371600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KIYASIN KISIMLARI — 2 taksim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taksim ölçütü / 2. taksim ölçütü FARKLI</a:t>
            </a:r>
            <a:endParaRPr lang="en-US" sz="1254" dirty="0"/>
          </a:p>
        </p:txBody>
      </p:sp>
      <p:sp>
        <p:nvSpPr>
          <p:cNvPr id="7" name="Shape 5"/>
          <p:cNvSpPr/>
          <p:nvPr/>
        </p:nvSpPr>
        <p:spPr>
          <a:xfrm>
            <a:off x="457200" y="2144921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090057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EVLÂ KIYAS &gt;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MEZHEP AYRIMI</a:t>
            </a:r>
            <a:endParaRPr lang="en-US" sz="1254" dirty="0"/>
          </a:p>
        </p:txBody>
      </p:sp>
      <p:sp>
        <p:nvSpPr>
          <p:cNvPr id="9" name="Shape 7"/>
          <p:cNvSpPr/>
          <p:nvPr/>
        </p:nvSpPr>
        <p:spPr>
          <a:xfrm>
            <a:off x="457200" y="2863378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2808514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MÜSAVİ KIYAS =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örnek</a:t>
            </a:r>
            <a:endParaRPr lang="en-US" sz="1254" dirty="0"/>
          </a:p>
        </p:txBody>
      </p:sp>
      <p:sp>
        <p:nvSpPr>
          <p:cNvPr id="11" name="Shape 9"/>
          <p:cNvSpPr/>
          <p:nvPr/>
        </p:nvSpPr>
        <p:spPr>
          <a:xfrm>
            <a:off x="457200" y="3581835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526971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EDNÂ KIYAS &lt;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örnek</a:t>
            </a:r>
            <a:endParaRPr lang="en-US" sz="1254" dirty="0"/>
          </a:p>
        </p:txBody>
      </p:sp>
      <p:sp>
        <p:nvSpPr>
          <p:cNvPr id="13" name="Shape 11"/>
          <p:cNvSpPr/>
          <p:nvPr/>
        </p:nvSpPr>
        <p:spPr>
          <a:xfrm>
            <a:off x="457200" y="4300293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4245429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CELÎ / HAFÎ — MEZHEP TUZAĞI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Şafiî: Celî = evlâ + müsavi | Hafî = SADECE ednâ ‖ Hanefî: Hafî = İSTİHSAN</a:t>
            </a:r>
            <a:endParaRPr lang="en-US" sz="1254" dirty="0"/>
          </a:p>
        </p:txBody>
      </p:sp>
      <p:sp>
        <p:nvSpPr>
          <p:cNvPr id="15" name="Shape 13"/>
          <p:cNvSpPr/>
          <p:nvPr/>
        </p:nvSpPr>
        <p:spPr>
          <a:xfrm>
            <a:off x="457200" y="5018750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963886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İSTİHSAN — tanım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hafî &gt; celî tercihi 2 cüz'î ← küllîden istisna</a:t>
            </a:r>
            <a:endParaRPr lang="en-US" sz="1254" dirty="0"/>
          </a:p>
        </p:txBody>
      </p:sp>
      <p:sp>
        <p:nvSpPr>
          <p:cNvPr id="17" name="Shape 15"/>
          <p:cNvSpPr/>
          <p:nvPr/>
        </p:nvSpPr>
        <p:spPr>
          <a:xfrm>
            <a:off x="457200" y="5737207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5682343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"OLMAYAN ŞEYİN SATIŞI BÂTILDIR" — 6 istisna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SE-İS-Kİ-MÜ-MÜ-MU</a:t>
            </a:r>
            <a:endParaRPr lang="en-US" sz="1254" dirty="0"/>
          </a:p>
        </p:txBody>
      </p:sp>
      <p:sp>
        <p:nvSpPr>
          <p:cNvPr id="19" name="Shape 17"/>
          <p:cNvSpPr/>
          <p:nvPr/>
        </p:nvSpPr>
        <p:spPr>
          <a:xfrm>
            <a:off x="6199632" y="1426464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20" name="Text 18"/>
          <p:cNvSpPr/>
          <p:nvPr/>
        </p:nvSpPr>
        <p:spPr>
          <a:xfrm>
            <a:off x="6455664" y="1371600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İSTİHSAN keyfîlik mi?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İnce fıkıh melekesi · ictihadda derinlik · kuvvetli delil</a:t>
            </a:r>
            <a:endParaRPr lang="en-US" sz="1254" dirty="0"/>
          </a:p>
        </p:txBody>
      </p:sp>
      <p:sp>
        <p:nvSpPr>
          <p:cNvPr id="21" name="Shape 19"/>
          <p:cNvSpPr/>
          <p:nvPr/>
        </p:nvSpPr>
        <p:spPr>
          <a:xfrm>
            <a:off x="6199632" y="2144921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22" name="Text 20"/>
          <p:cNvSpPr/>
          <p:nvPr/>
        </p:nvSpPr>
        <p:spPr>
          <a:xfrm>
            <a:off x="6455664" y="2090057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ÜÇLÜ AYRIM — Kıyas / İstihsan / Mürsel maslahat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 SORU: "BENZERİ VAR MI?"</a:t>
            </a:r>
            <a:endParaRPr lang="en-US" sz="1254" dirty="0"/>
          </a:p>
        </p:txBody>
      </p:sp>
      <p:sp>
        <p:nvSpPr>
          <p:cNvPr id="23" name="Shape 21"/>
          <p:cNvSpPr/>
          <p:nvPr/>
        </p:nvSpPr>
        <p:spPr>
          <a:xfrm>
            <a:off x="6199632" y="2863378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24" name="Text 22"/>
          <p:cNvSpPr/>
          <p:nvPr/>
        </p:nvSpPr>
        <p:spPr>
          <a:xfrm>
            <a:off x="6455664" y="2808514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İSTİHSANIN 6 ÇEŞİDİ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Nİ-ÖZ-HAM: Nas+İcma | Örf+Zaruret | Hafî kıyas+Maslahat</a:t>
            </a:r>
            <a:endParaRPr lang="en-US" sz="1254" dirty="0"/>
          </a:p>
        </p:txBody>
      </p:sp>
      <p:sp>
        <p:nvSpPr>
          <p:cNvPr id="25" name="Shape 23"/>
          <p:cNvSpPr/>
          <p:nvPr/>
        </p:nvSpPr>
        <p:spPr>
          <a:xfrm>
            <a:off x="6199632" y="3581835"/>
            <a:ext cx="146304" cy="146304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6" name="Text 24"/>
          <p:cNvSpPr/>
          <p:nvPr/>
        </p:nvSpPr>
        <p:spPr>
          <a:xfrm>
            <a:off x="6455664" y="3526971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ZÜHAYLÎ'NİN ELEŞTİRİSİ — kuş örneği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Zühaylî kendi kitabındaki örneği eleştiriyor</a:t>
            </a:r>
            <a:endParaRPr lang="en-US" sz="1254" dirty="0"/>
          </a:p>
        </p:txBody>
      </p:sp>
      <p:sp>
        <p:nvSpPr>
          <p:cNvPr id="27" name="Shape 25"/>
          <p:cNvSpPr/>
          <p:nvPr/>
        </p:nvSpPr>
        <p:spPr>
          <a:xfrm>
            <a:off x="6199632" y="4300293"/>
            <a:ext cx="146304" cy="146304"/>
          </a:xfrm>
          <a:prstGeom prst="ellipse">
            <a:avLst/>
          </a:prstGeom>
          <a:solidFill>
            <a:srgbClr val="C8CDD1"/>
          </a:solidFill>
          <a:ln/>
        </p:spPr>
      </p:sp>
      <p:sp>
        <p:nvSpPr>
          <p:cNvPr id="28" name="Text 26"/>
          <p:cNvSpPr/>
          <p:nvPr/>
        </p:nvSpPr>
        <p:spPr>
          <a:xfrm>
            <a:off x="6455664" y="4245429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İSTİHSANIN HÜCCET OLUŞU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Kıyası reddeden = NİZ · İstihsanı reddeden = ŞŞZ · Ortak: ZÂHİRÎLER</a:t>
            </a:r>
            <a:endParaRPr lang="en-US" sz="1254" dirty="0"/>
          </a:p>
        </p:txBody>
      </p:sp>
      <p:sp>
        <p:nvSpPr>
          <p:cNvPr id="29" name="Shape 27"/>
          <p:cNvSpPr/>
          <p:nvPr/>
        </p:nvSpPr>
        <p:spPr>
          <a:xfrm>
            <a:off x="6199632" y="5018750"/>
            <a:ext cx="146304" cy="146304"/>
          </a:xfrm>
          <a:prstGeom prst="ellipse">
            <a:avLst/>
          </a:prstGeom>
          <a:solidFill>
            <a:srgbClr val="7ED957"/>
          </a:solidFill>
          <a:ln/>
        </p:spPr>
      </p:sp>
      <p:sp>
        <p:nvSpPr>
          <p:cNvPr id="30" name="Text 28"/>
          <p:cNvSpPr/>
          <p:nvPr/>
        </p:nvSpPr>
        <p:spPr>
          <a:xfrm>
            <a:off x="6455664" y="4963886"/>
            <a:ext cx="5257800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254" b="1" dirty="0">
                <a:solidFill>
                  <a:srgbClr val="143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ZÜHAYLÎ'NİN NİHAİ HÜKMÜ  </a:t>
            </a:r>
            <a:pPr indent="0" marL="0">
              <a:lnSpc>
                <a:spcPct val="95000"/>
              </a:lnSpc>
              <a:buNone/>
            </a:pPr>
            <a:r>
              <a:rPr lang="en-US" sz="1109" dirty="0">
                <a:solidFill>
                  <a:srgbClr val="5F63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İhtilaf büyük ölçüde LAFZÎ 2 İstihsan MÜSTAKİL delil DEĞİL 3 Reddedilen: HEVAYA GÖRE HÜKÜM</a:t>
            </a:r>
            <a:endParaRPr lang="en-US" sz="125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KIYAS &amp; İSTİHSAN</dc:title>
  <dc:subject>PptxGenJS Presentation</dc:subject>
  <dc:creator>Fıkıh Usulü Ders Sunumu</dc:creator>
  <cp:lastModifiedBy>Fıkıh Usulü Ders Sunumu</cp:lastModifiedBy>
  <cp:revision>1</cp:revision>
  <dcterms:created xsi:type="dcterms:W3CDTF">2026-08-03T14:39:37Z</dcterms:created>
  <dcterms:modified xsi:type="dcterms:W3CDTF">2026-08-03T14:39:37Z</dcterms:modified>
</cp:coreProperties>
</file>