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371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VEHBE ZÜHAYLÎ · FIKIH USULÜ · S. 49-60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77240" y="1828800"/>
            <a:ext cx="106070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İCMÂ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20040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Üçüncü Delil — Ders Sunumu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22960" y="5120640"/>
            <a:ext cx="2606040" cy="914400"/>
          </a:xfrm>
          <a:prstGeom prst="roundRect">
            <a:avLst>
              <a:gd name="adj" fmla="val 8000"/>
            </a:avLst>
          </a:prstGeom>
          <a:solidFill>
            <a:srgbClr val="4FD1A5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5120640"/>
            <a:ext cx="26060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1
</a:t>
            </a:r>
            <a:pPr algn="ctr"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TARİF &amp; UNSURLARI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657600" y="5120640"/>
            <a:ext cx="2606040" cy="914400"/>
          </a:xfrm>
          <a:prstGeom prst="roundRect">
            <a:avLst>
              <a:gd name="adj" fmla="val 8000"/>
            </a:avLst>
          </a:prstGeom>
          <a:solidFill>
            <a:srgbClr val="B98CF0"/>
          </a:solidFill>
          <a:ln/>
        </p:spPr>
      </p:sp>
      <p:sp>
        <p:nvSpPr>
          <p:cNvPr id="8" name="Text 6"/>
          <p:cNvSpPr/>
          <p:nvPr/>
        </p:nvSpPr>
        <p:spPr>
          <a:xfrm>
            <a:off x="3657600" y="5120640"/>
            <a:ext cx="26060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2
</a:t>
            </a:r>
            <a:pPr algn="ctr"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RÜKÜN, 6 ŞART &amp; MÜSTENED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492240" y="5120640"/>
            <a:ext cx="2606040" cy="914400"/>
          </a:xfrm>
          <a:prstGeom prst="roundRect">
            <a:avLst>
              <a:gd name="adj" fmla="val 8000"/>
            </a:avLst>
          </a:prstGeom>
          <a:solidFill>
            <a:srgbClr val="E879C0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5120640"/>
            <a:ext cx="26060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3
</a:t>
            </a:r>
            <a:pPr algn="ctr"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HÜCCET OLUŞU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5120640"/>
            <a:ext cx="2606040" cy="914400"/>
          </a:xfrm>
          <a:prstGeom prst="roundRect">
            <a:avLst>
              <a:gd name="adj" fmla="val 8000"/>
            </a:avLst>
          </a:prstGeom>
          <a:solidFill>
            <a:srgbClr val="7ED957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5120640"/>
            <a:ext cx="260604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4
</a:t>
            </a:r>
            <a:pPr algn="ctr" indent="0" marL="0">
              <a:buNone/>
            </a:pPr>
            <a:r>
              <a:rPr lang="en-US" sz="12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ÇEŞİTLERİ, İMKÂNI &amp; VUKÛU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4FD1A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1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TARİF &amp; UNSURLARI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9646920" y="384048"/>
            <a:ext cx="2084832" cy="566928"/>
          </a:xfrm>
          <a:prstGeom prst="roundRect">
            <a:avLst>
              <a:gd name="adj" fmla="val 9677"/>
            </a:avLst>
          </a:prstGeom>
          <a:solidFill>
            <a:srgbClr val="F6F8F9"/>
          </a:solidFill>
          <a:ln w="12700">
            <a:solidFill>
              <a:srgbClr val="1430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46920" y="384048"/>
            <a:ext cx="2084832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EZBER KODU
</a:t>
            </a:r>
            <a:pPr algn="ctr" indent="0" marL="0"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MÜCTEHİD · İTTİFAK · VEFAT SONRASI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D6B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 = Rasûlullah'ın vefatından sonra bir asırdaki müctehidlerin dinî bir hüküm üzerinde ittifakı.</a:t>
            </a:r>
            <a:endParaRPr lang="en-US" sz="1400" dirty="0"/>
          </a:p>
        </p:txBody>
      </p:sp>
      <p:pic>
        <p:nvPicPr>
          <p:cNvPr id="8" name="Image 0" descr="/Users/hikmetozcan/Desktop/repos/hanifder/kolay_ezber/fikih_usulu_vehbe_1/_uretim/slidemap_icma_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9071" y="1600200"/>
            <a:ext cx="10530810" cy="4892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4AA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Kaynak: Vehbe Zühaylî, Fıkıh Usulü s. 49-60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4FD1A5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1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TARİF &amp; UNSURLARI — Anahtar Kavramlar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4264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371600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 — sözlük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İki mana: kararlılık · ittifak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322576"/>
            <a:ext cx="146304" cy="146304"/>
          </a:xfrm>
          <a:prstGeom prst="ellipse">
            <a:avLst/>
          </a:prstGeom>
          <a:solidFill>
            <a:srgbClr val="4FD1A5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2267712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USULCÜLERE GÖRE TARİFİ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Vefat sonrası · bir asır · ümmetinden · müctehid · dinî hüküm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3218688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3163824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UNSUR 1 — İTTİFAK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İttifak yoksa icmâ yok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4114800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2" name="Text 10"/>
          <p:cNvSpPr/>
          <p:nvPr/>
        </p:nvSpPr>
        <p:spPr>
          <a:xfrm>
            <a:off x="713232" y="4059936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UNSUR 2 — MÜCTEHİD OLMALI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Ehliyet şart — avam sayılmaz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199632" y="1426464"/>
            <a:ext cx="146304" cy="146304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4" name="Text 12"/>
          <p:cNvSpPr/>
          <p:nvPr/>
        </p:nvSpPr>
        <p:spPr>
          <a:xfrm>
            <a:off x="6455664" y="1371600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UNSUR 3 — TÜM MÜCTEHİDLER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Çoğunluk · bölge · 4 halife · Âl-i Beyt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99632" y="2322576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6" name="Text 14"/>
          <p:cNvSpPr/>
          <p:nvPr/>
        </p:nvSpPr>
        <p:spPr>
          <a:xfrm>
            <a:off x="6455664" y="2267712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UNSUR 4 — MUHAMMED ÜMMETİ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Hatadan masumluk = bu ümmete mahsus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199632" y="3218688"/>
            <a:ext cx="146304" cy="146304"/>
          </a:xfrm>
          <a:prstGeom prst="ellipse">
            <a:avLst/>
          </a:prstGeom>
          <a:solidFill>
            <a:srgbClr val="4FD1A5"/>
          </a:solidFill>
          <a:ln/>
        </p:spPr>
      </p:sp>
      <p:sp>
        <p:nvSpPr>
          <p:cNvPr id="18" name="Text 16"/>
          <p:cNvSpPr/>
          <p:nvPr/>
        </p:nvSpPr>
        <p:spPr>
          <a:xfrm>
            <a:off x="6455664" y="3163824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UNSUR 5 — VEFATTAN SONRA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Hayattayken → hüküm SÜNNETLE sabit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199632" y="4114800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20" name="Text 18"/>
          <p:cNvSpPr/>
          <p:nvPr/>
        </p:nvSpPr>
        <p:spPr>
          <a:xfrm>
            <a:off x="6455664" y="4059936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UNSUR 6 — DİNÎ HÜKÜM ÜZERİNDE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Aklî hüküm · dünya işi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B98CF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RÜKÜN, 6 ŞART &amp; MÜSTENED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9646920" y="384048"/>
            <a:ext cx="2084832" cy="566928"/>
          </a:xfrm>
          <a:prstGeom prst="roundRect">
            <a:avLst>
              <a:gd name="adj" fmla="val 9677"/>
            </a:avLst>
          </a:prstGeom>
          <a:solidFill>
            <a:srgbClr val="F6F8F9"/>
          </a:solidFill>
          <a:ln w="12700">
            <a:solidFill>
              <a:srgbClr val="1430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46920" y="384048"/>
            <a:ext cx="2084832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EZBER KODU
</a:t>
            </a:r>
            <a:pPr algn="ctr" indent="0" marL="0"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RÜKÜN · 6 ŞART · MÜSTENED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D6B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Rükün tektir (ittifak); şart altıdır; her icmâ mutlaka bir delile (müstened) dayanır.</a:t>
            </a:r>
            <a:endParaRPr lang="en-US" sz="1400" dirty="0"/>
          </a:p>
        </p:txBody>
      </p:sp>
      <p:pic>
        <p:nvPicPr>
          <p:cNvPr id="8" name="Image 0" descr="/Users/hikmetozcan/Desktop/repos/hanifder/kolay_ezber/fikih_usulu_vehbe_1/_uretim/slidemap_icma_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524" y="1600200"/>
            <a:ext cx="7995905" cy="4892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4AA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Kaynak: Vehbe Zühaylî, Fıkıh Usulü s. 49-60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B98CF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RÜKÜN, 6 ŞART &amp; MÜSTENED — Anahtar Kavramlar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426464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371600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İCMÂNIN RÜKNÜ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Rükün = ittifak (tek)</a:t>
            </a:r>
            <a:endParaRPr lang="en-US" sz="1254" dirty="0"/>
          </a:p>
        </p:txBody>
      </p:sp>
      <p:sp>
        <p:nvSpPr>
          <p:cNvPr id="7" name="Shape 5"/>
          <p:cNvSpPr/>
          <p:nvPr/>
        </p:nvSpPr>
        <p:spPr>
          <a:xfrm>
            <a:off x="457200" y="2144921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2090057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ŞART 1 — KALABALIK OLMALI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Tek/iki müctehid → icmâ yok</a:t>
            </a:r>
            <a:endParaRPr lang="en-US" sz="1254" dirty="0"/>
          </a:p>
        </p:txBody>
      </p:sp>
      <p:sp>
        <p:nvSpPr>
          <p:cNvPr id="9" name="Shape 7"/>
          <p:cNvSpPr/>
          <p:nvPr/>
        </p:nvSpPr>
        <p:spPr>
          <a:xfrm>
            <a:off x="457200" y="2863378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2808514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ŞART 2 — TAMAMININ İTTİFAKI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Tek muhalif bile icmâyı bozar</a:t>
            </a:r>
            <a:endParaRPr lang="en-US" sz="1254" dirty="0"/>
          </a:p>
        </p:txBody>
      </p:sp>
      <p:sp>
        <p:nvSpPr>
          <p:cNvPr id="11" name="Shape 9"/>
          <p:cNvSpPr/>
          <p:nvPr/>
        </p:nvSpPr>
        <p:spPr>
          <a:xfrm>
            <a:off x="457200" y="3581835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2" name="Text 10"/>
          <p:cNvSpPr/>
          <p:nvPr/>
        </p:nvSpPr>
        <p:spPr>
          <a:xfrm>
            <a:off x="713232" y="3526971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ŞART 3 — MESELE ANINDAKİLER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Bölgesel ittifak</a:t>
            </a:r>
            <a:endParaRPr lang="en-US" sz="1254" dirty="0"/>
          </a:p>
        </p:txBody>
      </p:sp>
      <p:sp>
        <p:nvSpPr>
          <p:cNvPr id="13" name="Shape 11"/>
          <p:cNvSpPr/>
          <p:nvPr/>
        </p:nvSpPr>
        <p:spPr>
          <a:xfrm>
            <a:off x="457200" y="4300293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4245429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ŞART 4 — GÖRÜŞÜNÜ AÇIKÇA KOYMA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Söz / fiil · ayrı ayrı / topluca</a:t>
            </a:r>
            <a:endParaRPr lang="en-US" sz="1254" dirty="0"/>
          </a:p>
        </p:txBody>
      </p:sp>
      <p:sp>
        <p:nvSpPr>
          <p:cNvPr id="15" name="Shape 13"/>
          <p:cNvSpPr/>
          <p:nvPr/>
        </p:nvSpPr>
        <p:spPr>
          <a:xfrm>
            <a:off x="457200" y="5018750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16" name="Text 14"/>
          <p:cNvSpPr/>
          <p:nvPr/>
        </p:nvSpPr>
        <p:spPr>
          <a:xfrm>
            <a:off x="713232" y="4963886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ŞART 5 — ADALET &amp; BİD'ATTAN UZAKLIK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Adalet cumhura göre ŞART</a:t>
            </a:r>
            <a:endParaRPr lang="en-US" sz="1254" dirty="0"/>
          </a:p>
        </p:txBody>
      </p:sp>
      <p:sp>
        <p:nvSpPr>
          <p:cNvPr id="17" name="Shape 15"/>
          <p:cNvSpPr/>
          <p:nvPr/>
        </p:nvSpPr>
        <p:spPr>
          <a:xfrm>
            <a:off x="457200" y="5737207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18" name="Text 16"/>
          <p:cNvSpPr/>
          <p:nvPr/>
        </p:nvSpPr>
        <p:spPr>
          <a:xfrm>
            <a:off x="713232" y="5682343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ŞART 6 — ŞER'Î DELİLE DAYANMA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Delilsiz icmâ olmaz</a:t>
            </a:r>
            <a:endParaRPr lang="en-US" sz="1254" dirty="0"/>
          </a:p>
        </p:txBody>
      </p:sp>
      <p:sp>
        <p:nvSpPr>
          <p:cNvPr id="19" name="Shape 17"/>
          <p:cNvSpPr/>
          <p:nvPr/>
        </p:nvSpPr>
        <p:spPr>
          <a:xfrm>
            <a:off x="6199632" y="1426464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20" name="Text 18"/>
          <p:cNvSpPr/>
          <p:nvPr/>
        </p:nvSpPr>
        <p:spPr>
          <a:xfrm>
            <a:off x="6455664" y="1371600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MÜSTENED — nedir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 · kıyas · istihsan · istishâb · örf · sedd-i zerâi'</a:t>
            </a:r>
            <a:endParaRPr lang="en-US" sz="1254" dirty="0"/>
          </a:p>
        </p:txBody>
      </p:sp>
      <p:sp>
        <p:nvSpPr>
          <p:cNvPr id="21" name="Shape 19"/>
          <p:cNvSpPr/>
          <p:nvPr/>
        </p:nvSpPr>
        <p:spPr>
          <a:xfrm>
            <a:off x="6199632" y="2144921"/>
            <a:ext cx="146304" cy="146304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22" name="Text 20"/>
          <p:cNvSpPr/>
          <p:nvPr/>
        </p:nvSpPr>
        <p:spPr>
          <a:xfrm>
            <a:off x="6455664" y="2090057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İLHAM DELİL OLMAZ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İlham</a:t>
            </a:r>
            <a:endParaRPr lang="en-US" sz="1254" dirty="0"/>
          </a:p>
        </p:txBody>
      </p:sp>
      <p:sp>
        <p:nvSpPr>
          <p:cNvPr id="23" name="Shape 21"/>
          <p:cNvSpPr/>
          <p:nvPr/>
        </p:nvSpPr>
        <p:spPr>
          <a:xfrm>
            <a:off x="6199632" y="2863378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24" name="Text 22"/>
          <p:cNvSpPr/>
          <p:nvPr/>
        </p:nvSpPr>
        <p:spPr>
          <a:xfrm>
            <a:off x="6455664" y="2808514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MÜSTENED KAT'Î mi ZANNÎ mi?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Kat'î → destekler · Zannî → yakîne YÜKSELTİR</a:t>
            </a:r>
            <a:endParaRPr lang="en-US" sz="1254" dirty="0"/>
          </a:p>
        </p:txBody>
      </p:sp>
      <p:sp>
        <p:nvSpPr>
          <p:cNvPr id="25" name="Shape 23"/>
          <p:cNvSpPr/>
          <p:nvPr/>
        </p:nvSpPr>
        <p:spPr>
          <a:xfrm>
            <a:off x="6199632" y="3581835"/>
            <a:ext cx="146304" cy="146304"/>
          </a:xfrm>
          <a:prstGeom prst="ellipse">
            <a:avLst/>
          </a:prstGeom>
          <a:solidFill>
            <a:srgbClr val="B98CF0"/>
          </a:solidFill>
          <a:ln/>
        </p:spPr>
      </p:sp>
      <p:sp>
        <p:nvSpPr>
          <p:cNvPr id="26" name="Text 24"/>
          <p:cNvSpPr/>
          <p:nvPr/>
        </p:nvSpPr>
        <p:spPr>
          <a:xfrm>
            <a:off x="6455664" y="3526971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MÜRSEL MASLAHAT MÜSTENEDİ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Maslahat değişirse hüküm değişir</a:t>
            </a:r>
            <a:endParaRPr lang="en-US" sz="1254" dirty="0"/>
          </a:p>
        </p:txBody>
      </p:sp>
      <p:sp>
        <p:nvSpPr>
          <p:cNvPr id="27" name="Shape 25"/>
          <p:cNvSpPr/>
          <p:nvPr/>
        </p:nvSpPr>
        <p:spPr>
          <a:xfrm>
            <a:off x="6199632" y="4300293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28" name="Text 26"/>
          <p:cNvSpPr/>
          <p:nvPr/>
        </p:nvSpPr>
        <p:spPr>
          <a:xfrm>
            <a:off x="6455664" y="4245429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ÖRNEK — HARAÇ TOPRAKLARI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Fetih toprakları taksim değil, haraç</a:t>
            </a:r>
            <a:endParaRPr lang="en-US" sz="1254" dirty="0"/>
          </a:p>
        </p:txBody>
      </p:sp>
      <p:sp>
        <p:nvSpPr>
          <p:cNvPr id="29" name="Shape 27"/>
          <p:cNvSpPr/>
          <p:nvPr/>
        </p:nvSpPr>
        <p:spPr>
          <a:xfrm>
            <a:off x="6199632" y="5018750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30" name="Text 28"/>
          <p:cNvSpPr/>
          <p:nvPr/>
        </p:nvSpPr>
        <p:spPr>
          <a:xfrm>
            <a:off x="6455664" y="4963886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DİĞER SAHÂBE İCMÂLARI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Mushaf · dış ezan</a:t>
            </a:r>
            <a:endParaRPr lang="en-US" sz="1254" dirty="0"/>
          </a:p>
        </p:txBody>
      </p:sp>
      <p:sp>
        <p:nvSpPr>
          <p:cNvPr id="31" name="Shape 29"/>
          <p:cNvSpPr/>
          <p:nvPr/>
        </p:nvSpPr>
        <p:spPr>
          <a:xfrm>
            <a:off x="6199632" y="5737207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32" name="Text 30"/>
          <p:cNvSpPr/>
          <p:nvPr/>
        </p:nvSpPr>
        <p:spPr>
          <a:xfrm>
            <a:off x="6455664" y="5682343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İCMÂNIN KONUSU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Tevil · tefsir · illet</a:t>
            </a:r>
            <a:endParaRPr lang="en-US" sz="12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E879C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3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HÜCCET OLUŞU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9646920" y="384048"/>
            <a:ext cx="2084832" cy="566928"/>
          </a:xfrm>
          <a:prstGeom prst="roundRect">
            <a:avLst>
              <a:gd name="adj" fmla="val 9677"/>
            </a:avLst>
          </a:prstGeom>
          <a:solidFill>
            <a:srgbClr val="F6F8F9"/>
          </a:solidFill>
          <a:ln w="12700">
            <a:solidFill>
              <a:srgbClr val="1430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46920" y="384048"/>
            <a:ext cx="2084832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EZBER KODU
</a:t>
            </a:r>
            <a:pPr algn="ctr" indent="0" marL="0"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BAĞLAYICI · KAT'Î · MANEVÎ TEVATÜR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D6B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 oluşunca hüküm kat'îleşir; ne muhalefet ne nesh mümkündür.</a:t>
            </a:r>
            <a:endParaRPr lang="en-US" sz="1400" dirty="0"/>
          </a:p>
        </p:txBody>
      </p:sp>
      <p:pic>
        <p:nvPicPr>
          <p:cNvPr id="8" name="Image 0" descr="/Users/hikmetozcan/Desktop/repos/hanifder/kolay_ezber/fikih_usulu_vehbe_1/_uretim/slidemap_icma_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6737" y="1600200"/>
            <a:ext cx="8375477" cy="4892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4AA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Kaynak: Vehbe Zühaylî, Fıkıh Usulü s. 49-60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E879C0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3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HÜCCET OLUŞU — Anahtar Kavramlar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426464"/>
            <a:ext cx="146304" cy="146304"/>
          </a:xfrm>
          <a:prstGeom prst="ellipse">
            <a:avLst/>
          </a:prstGeom>
          <a:solidFill>
            <a:srgbClr val="E879C0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371600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İCMÂNIN HÜKMÜ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Bağlayıcı · kat'î · bozulamaz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322576"/>
            <a:ext cx="146304" cy="146304"/>
          </a:xfrm>
          <a:prstGeom prst="ellipse">
            <a:avLst/>
          </a:prstGeom>
          <a:solidFill>
            <a:srgbClr val="E879C0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2267712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MÜSTAKİL Mİ, DESTEKLEYİCİ Mİ?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Kat'î → takviye · Zannî → müstakil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3218688"/>
            <a:ext cx="146304" cy="146304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3163824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MUHALEFET EDENİN HÜKMÜ — ekseriyet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Tevatür → kat'î · ahad/sükûtî → zan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4114800"/>
            <a:ext cx="146304" cy="146304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2" name="Text 10"/>
          <p:cNvSpPr/>
          <p:nvPr/>
        </p:nvSpPr>
        <p:spPr>
          <a:xfrm>
            <a:off x="713232" y="4059936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İNKÂR EDENİN HÜKMÜ — diğer görüş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Âmidî · Cüveynî · İsevî · İbn Hâcib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5010912"/>
            <a:ext cx="146304" cy="146304"/>
          </a:xfrm>
          <a:prstGeom prst="ellipse">
            <a:avLst/>
          </a:prstGeom>
          <a:solidFill>
            <a:srgbClr val="E879C0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4956048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DELİL — NİSÂ 4/115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Onları takip etmek VÂCİP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99632" y="1426464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6" name="Text 14"/>
          <p:cNvSpPr/>
          <p:nvPr/>
        </p:nvSpPr>
        <p:spPr>
          <a:xfrm>
            <a:off x="6455664" y="1371600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DELİL — NİSÂ 4/59 (ülü'l-emr)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Ülü'l-emr = idareciler + müctehid âlimler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199632" y="2322576"/>
            <a:ext cx="146304" cy="146304"/>
          </a:xfrm>
          <a:prstGeom prst="ellipse">
            <a:avLst/>
          </a:prstGeom>
          <a:solidFill>
            <a:srgbClr val="E879C0"/>
          </a:solidFill>
          <a:ln/>
        </p:spPr>
      </p:sp>
      <p:sp>
        <p:nvSpPr>
          <p:cNvPr id="18" name="Text 16"/>
          <p:cNvSpPr/>
          <p:nvPr/>
        </p:nvSpPr>
        <p:spPr>
          <a:xfrm>
            <a:off x="6455664" y="2267712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DELİL — SÜNNET &amp; MANEVÎ TEVATÜR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Lafızlar ayrı · ortak mana mütevâtir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199632" y="3218688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20" name="Text 18"/>
          <p:cNvSpPr/>
          <p:nvPr/>
        </p:nvSpPr>
        <p:spPr>
          <a:xfrm>
            <a:off x="6455664" y="3163824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HATADAN KORUNMA HADİSLERİ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hadis + İbn Mes'ûd'un sözü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199632" y="4114800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22" name="Text 20"/>
          <p:cNvSpPr/>
          <p:nvPr/>
        </p:nvSpPr>
        <p:spPr>
          <a:xfrm>
            <a:off x="6455664" y="4059936"/>
            <a:ext cx="525780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NİÇİN İTTİFAK DOĞRUYA DELİLDİR?  </a:t>
            </a:r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Farklılığa rağmen birleşme = doğruluk alâmeti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7ED95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4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ÇEŞİTLERİ, İMKÂNI &amp; VUKÛU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9646920" y="384048"/>
            <a:ext cx="2084832" cy="566928"/>
          </a:xfrm>
          <a:prstGeom prst="roundRect">
            <a:avLst>
              <a:gd name="adj" fmla="val 9677"/>
            </a:avLst>
          </a:prstGeom>
          <a:solidFill>
            <a:srgbClr val="F6F8F9"/>
          </a:solidFill>
          <a:ln w="12700">
            <a:solidFill>
              <a:srgbClr val="1430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46920" y="384048"/>
            <a:ext cx="2084832" cy="5669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800" b="1" spc="100" kern="0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EZBER KODU
</a:t>
            </a:r>
            <a:pPr algn="ctr" indent="0" marL="0">
              <a:buNone/>
            </a:pPr>
            <a:r>
              <a:rPr lang="en-US" sz="1300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SARÎH · SÜKÛTÎ · İMKÂN · VUKÛ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457200" y="105156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D6B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 sarîh ve sükûtî olmak üzere ikidir; mümkün müdür, gerçekleşmiş midir — ayrı tartışmalardır.</a:t>
            </a:r>
            <a:endParaRPr lang="en-US" sz="1400" dirty="0"/>
          </a:p>
        </p:txBody>
      </p:sp>
      <p:pic>
        <p:nvPicPr>
          <p:cNvPr id="8" name="Image 0" descr="/Users/hikmetozcan/Desktop/repos/hanifder/kolay_ezber/fikih_usulu_vehbe_1/_uretim/slidemap_icma_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90936" y="1600200"/>
            <a:ext cx="7407081" cy="489204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57200" y="6446520"/>
            <a:ext cx="11247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4AA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Kaynak: Vehbe Zühaylî, Fıkıh Usulü s. 49-60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1691640" cy="457200"/>
          </a:xfrm>
          <a:prstGeom prst="roundRect">
            <a:avLst>
              <a:gd name="adj" fmla="val 12000"/>
            </a:avLst>
          </a:prstGeom>
          <a:solidFill>
            <a:srgbClr val="7ED95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BÖLÜM 4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2286000" y="36576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430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ÇEŞİTLERİ, İMKÂNI &amp; VUKÛU — Anahtar Kavramlar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426464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6" name="Text 4"/>
          <p:cNvSpPr/>
          <p:nvPr/>
        </p:nvSpPr>
        <p:spPr>
          <a:xfrm>
            <a:off x="713232" y="1371600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 ÇEŞİTLERİ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Sarîh · Sükûtî</a:t>
            </a:r>
            <a:endParaRPr lang="en-US" sz="1254" dirty="0"/>
          </a:p>
        </p:txBody>
      </p:sp>
      <p:sp>
        <p:nvSpPr>
          <p:cNvPr id="7" name="Shape 5"/>
          <p:cNvSpPr/>
          <p:nvPr/>
        </p:nvSpPr>
        <p:spPr>
          <a:xfrm>
            <a:off x="457200" y="2144921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" y="2090057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SARÎH İCMÂ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İttifakla hüccet — ihtilaf yok</a:t>
            </a:r>
            <a:endParaRPr lang="en-US" sz="1254" dirty="0"/>
          </a:p>
        </p:txBody>
      </p:sp>
      <p:sp>
        <p:nvSpPr>
          <p:cNvPr id="9" name="Shape 7"/>
          <p:cNvSpPr/>
          <p:nvPr/>
        </p:nvSpPr>
        <p:spPr>
          <a:xfrm>
            <a:off x="457200" y="2863378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10" name="Text 8"/>
          <p:cNvSpPr/>
          <p:nvPr/>
        </p:nvSpPr>
        <p:spPr>
          <a:xfrm>
            <a:off x="713232" y="2808514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SÜKÛTÎ İCMÂ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Söyleyen + susan</a:t>
            </a:r>
            <a:endParaRPr lang="en-US" sz="1254" dirty="0"/>
          </a:p>
        </p:txBody>
      </p:sp>
      <p:sp>
        <p:nvSpPr>
          <p:cNvPr id="11" name="Shape 9"/>
          <p:cNvSpPr/>
          <p:nvPr/>
        </p:nvSpPr>
        <p:spPr>
          <a:xfrm>
            <a:off x="457200" y="3581835"/>
            <a:ext cx="146304" cy="146304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12" name="Text 10"/>
          <p:cNvSpPr/>
          <p:nvPr/>
        </p:nvSpPr>
        <p:spPr>
          <a:xfrm>
            <a:off x="713232" y="3526971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SÜKÛTÎDE MEZHEP AYRIMI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Mâlikî-Şâfiî · Hanefî-Hanbelî (kat'î)</a:t>
            </a:r>
            <a:endParaRPr lang="en-US" sz="1254" dirty="0"/>
          </a:p>
        </p:txBody>
      </p:sp>
      <p:sp>
        <p:nvSpPr>
          <p:cNvPr id="13" name="Shape 11"/>
          <p:cNvSpPr/>
          <p:nvPr/>
        </p:nvSpPr>
        <p:spPr>
          <a:xfrm>
            <a:off x="457200" y="4300293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4" name="Text 12"/>
          <p:cNvSpPr/>
          <p:nvPr/>
        </p:nvSpPr>
        <p:spPr>
          <a:xfrm>
            <a:off x="713232" y="4245429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SÜKÛTÎYİ REDDEDENLERİN DELİLİ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ihtimal: ictihad yok · çekinme · zarar · "herkes isabet eder"</a:t>
            </a:r>
            <a:endParaRPr lang="en-US" sz="1254" dirty="0"/>
          </a:p>
        </p:txBody>
      </p:sp>
      <p:sp>
        <p:nvSpPr>
          <p:cNvPr id="15" name="Shape 13"/>
          <p:cNvSpPr/>
          <p:nvPr/>
        </p:nvSpPr>
        <p:spPr>
          <a:xfrm>
            <a:off x="457200" y="5018750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16" name="Text 14"/>
          <p:cNvSpPr/>
          <p:nvPr/>
        </p:nvSpPr>
        <p:spPr>
          <a:xfrm>
            <a:off x="713232" y="4963886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SÜKÛTÎYİ KABUL EDENLERİN DELİLİ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delil: duyulamaz · büyük-küçük âdeti</a:t>
            </a:r>
            <a:endParaRPr lang="en-US" sz="1254" dirty="0"/>
          </a:p>
        </p:txBody>
      </p:sp>
      <p:sp>
        <p:nvSpPr>
          <p:cNvPr id="17" name="Shape 15"/>
          <p:cNvSpPr/>
          <p:nvPr/>
        </p:nvSpPr>
        <p:spPr>
          <a:xfrm>
            <a:off x="457200" y="5737207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18" name="Text 16"/>
          <p:cNvSpPr/>
          <p:nvPr/>
        </p:nvSpPr>
        <p:spPr>
          <a:xfrm>
            <a:off x="713232" y="5682343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SÜKÛTÎDE VARILAN SONUÇ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Karîne var → hüccet · yok → zannî</a:t>
            </a:r>
            <a:endParaRPr lang="en-US" sz="1254" dirty="0"/>
          </a:p>
        </p:txBody>
      </p:sp>
      <p:sp>
        <p:nvSpPr>
          <p:cNvPr id="19" name="Shape 17"/>
          <p:cNvSpPr/>
          <p:nvPr/>
        </p:nvSpPr>
        <p:spPr>
          <a:xfrm>
            <a:off x="6199632" y="1426464"/>
            <a:ext cx="146304" cy="146304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20" name="Text 18"/>
          <p:cNvSpPr/>
          <p:nvPr/>
        </p:nvSpPr>
        <p:spPr>
          <a:xfrm>
            <a:off x="6455664" y="1371600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 MÜMKÜN MÜ? — itiraz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Nazzâm · Mu'tezile · Şîa'dan bazıları</a:t>
            </a:r>
            <a:endParaRPr lang="en-US" sz="1254" dirty="0"/>
          </a:p>
        </p:txBody>
      </p:sp>
      <p:sp>
        <p:nvSpPr>
          <p:cNvPr id="21" name="Shape 19"/>
          <p:cNvSpPr/>
          <p:nvPr/>
        </p:nvSpPr>
        <p:spPr>
          <a:xfrm>
            <a:off x="6199632" y="2144921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22" name="Text 20"/>
          <p:cNvSpPr/>
          <p:nvPr/>
        </p:nvSpPr>
        <p:spPr>
          <a:xfrm>
            <a:off x="6455664" y="2090057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İTİRAZA CEVAP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Vâki olan şeyin imkânı tartışılmaz</a:t>
            </a:r>
            <a:endParaRPr lang="en-US" sz="1254" dirty="0"/>
          </a:p>
        </p:txBody>
      </p:sp>
      <p:sp>
        <p:nvSpPr>
          <p:cNvPr id="23" name="Shape 21"/>
          <p:cNvSpPr/>
          <p:nvPr/>
        </p:nvSpPr>
        <p:spPr>
          <a:xfrm>
            <a:off x="6199632" y="2863378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24" name="Text 22"/>
          <p:cNvSpPr/>
          <p:nvPr/>
        </p:nvSpPr>
        <p:spPr>
          <a:xfrm>
            <a:off x="6455664" y="2808514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SAHÂBENİN İCMÂ ETTİĞİ MESELELER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örnek — icmâ vâkidir</a:t>
            </a:r>
            <a:endParaRPr lang="en-US" sz="1254" dirty="0"/>
          </a:p>
        </p:txBody>
      </p:sp>
      <p:sp>
        <p:nvSpPr>
          <p:cNvPr id="25" name="Shape 23"/>
          <p:cNvSpPr/>
          <p:nvPr/>
        </p:nvSpPr>
        <p:spPr>
          <a:xfrm>
            <a:off x="6199632" y="3581835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26" name="Text 24"/>
          <p:cNvSpPr/>
          <p:nvPr/>
        </p:nvSpPr>
        <p:spPr>
          <a:xfrm>
            <a:off x="6455664" y="3526971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FİİLEN GERÇEKLEŞMESİ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İbn Hazm — Merâtibü'l-icmâ</a:t>
            </a:r>
            <a:endParaRPr lang="en-US" sz="1254" dirty="0"/>
          </a:p>
        </p:txBody>
      </p:sp>
      <p:sp>
        <p:nvSpPr>
          <p:cNvPr id="27" name="Shape 25"/>
          <p:cNvSpPr/>
          <p:nvPr/>
        </p:nvSpPr>
        <p:spPr>
          <a:xfrm>
            <a:off x="6199632" y="4300293"/>
            <a:ext cx="146304" cy="146304"/>
          </a:xfrm>
          <a:prstGeom prst="ellipse">
            <a:avLst/>
          </a:prstGeom>
          <a:solidFill>
            <a:srgbClr val="7ED957"/>
          </a:solidFill>
          <a:ln/>
        </p:spPr>
      </p:sp>
      <p:sp>
        <p:nvSpPr>
          <p:cNvPr id="28" name="Text 26"/>
          <p:cNvSpPr/>
          <p:nvPr/>
        </p:nvSpPr>
        <p:spPr>
          <a:xfrm>
            <a:off x="6455664" y="4245429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SIRF İCTİHÂDÎ MESELELERDE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"İhtilaf bilinmiyor" → ZANNÎ icmâ</a:t>
            </a:r>
            <a:endParaRPr lang="en-US" sz="1254" dirty="0"/>
          </a:p>
        </p:txBody>
      </p:sp>
      <p:sp>
        <p:nvSpPr>
          <p:cNvPr id="29" name="Shape 27"/>
          <p:cNvSpPr/>
          <p:nvPr/>
        </p:nvSpPr>
        <p:spPr>
          <a:xfrm>
            <a:off x="6199632" y="5018750"/>
            <a:ext cx="146304" cy="146304"/>
          </a:xfrm>
          <a:prstGeom prst="ellipse">
            <a:avLst/>
          </a:prstGeom>
          <a:solidFill>
            <a:srgbClr val="C8CDD1"/>
          </a:solidFill>
          <a:ln/>
        </p:spPr>
      </p:sp>
      <p:sp>
        <p:nvSpPr>
          <p:cNvPr id="30" name="Text 28"/>
          <p:cNvSpPr/>
          <p:nvPr/>
        </p:nvSpPr>
        <p:spPr>
          <a:xfrm>
            <a:off x="6455664" y="4963886"/>
            <a:ext cx="5257800" cy="7184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4" b="1" dirty="0">
                <a:solidFill>
                  <a:srgbClr val="1430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ŞÂFİÎ &amp; AHMED'İN SÖZLERİ  </a:t>
            </a:r>
            <a:pPr indent="0" marL="0">
              <a:lnSpc>
                <a:spcPct val="95000"/>
              </a:lnSpc>
              <a:buNone/>
            </a:pPr>
            <a:r>
              <a:rPr lang="en-US" sz="1109" dirty="0">
                <a:solidFill>
                  <a:srgbClr val="5F63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İkisi de ihtiyat çağrısı</a:t>
            </a:r>
            <a:endParaRPr lang="en-US" sz="12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30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50292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ÖZET — Tüm Bölüm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22960" y="11430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  ·  s. 49-60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22960" y="182880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 sözlükte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Kararlılık göstermek · ittifak etmek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822960" y="2404872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 terim olarak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Vefat sonrası bir asırda müctehidlerin dinî hükümde ittifakı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822960" y="298094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Kaç unsuru var?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6 — hepsi tarifin içinden çıkar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22960" y="3557016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Çoğunluk yeter mi?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HAYIR — tek muhalif bile bozar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4133088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halife / Âl-i Beyt ittifakı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İcmâ SAYILMAZ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470916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Peygamber hayattayken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İcmâ olmaz — hüküm SÜNNETLE sabit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822960" y="5285232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Rüknü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TEK: müctehidlerin ittifakı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822960" y="586130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Kaç şartı var?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6 şart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355080" y="182880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Adalet şartının delili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Talâk 65/2 — iki âdil şahit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6355080" y="2404872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Müstened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İcmânın dayandığı delil — olmazsa bâtıl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6355080" y="298094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Müstened kat'î ise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İcmâ müstakil DEĞİL, takviye edici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355080" y="3557016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Müstened zannî ise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İcmâ MÜSTAKİL — hüküm yakîne yükselir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355080" y="4133088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Maslahat değişirse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Hüküm de değişebilir (tes'îr · Hâşimî zekâtı)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355080" y="470916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İcmânın hükmü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Bağlayıcı · kat'î · ne muhalefet ne nesh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355080" y="5285232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Tevatürle gelen icmâya muhalefet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Kâfir / dalâlet · bid'at ehli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355080" y="586130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Ahad veya sükûtî icmâ  </a:t>
            </a:r>
            <a:pPr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Zan ifade eder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İCMÂ</dc:title>
  <dc:subject>PptxGenJS Presentation</dc:subject>
  <dc:creator>Fıkıh Usulü Ders Sunumu</dc:creator>
  <cp:lastModifiedBy>Fıkıh Usulü Ders Sunumu</cp:lastModifiedBy>
  <cp:revision>1</cp:revision>
  <dcterms:created xsi:type="dcterms:W3CDTF">2026-08-03T15:19:59Z</dcterms:created>
  <dcterms:modified xsi:type="dcterms:W3CDTF">2026-08-03T15:19:59Z</dcterms:modified>
</cp:coreProperties>
</file>