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3716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VEHBE ZÜHAYLÎ · FIKIH USULÜ · S. 37-49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77240" y="1828800"/>
            <a:ext cx="106070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SÜNNET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2004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İkinci Delil — Ders Sunumu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5120640"/>
            <a:ext cx="2606040" cy="914400"/>
          </a:xfrm>
          <a:prstGeom prst="roundRect">
            <a:avLst>
              <a:gd name="adj" fmla="val 8000"/>
            </a:avLst>
          </a:prstGeom>
          <a:solidFill>
            <a:srgbClr val="4FD1A5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5120640"/>
            <a:ext cx="260604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1
</a:t>
            </a:r>
            <a:pPr algn="ctr" indent="0" marL="0">
              <a:buNone/>
            </a:pPr>
            <a:r>
              <a:rPr lang="en-US" sz="12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TARİF &amp; ÇEŞİTLERİ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657600" y="5120640"/>
            <a:ext cx="2606040" cy="914400"/>
          </a:xfrm>
          <a:prstGeom prst="roundRect">
            <a:avLst>
              <a:gd name="adj" fmla="val 8000"/>
            </a:avLst>
          </a:prstGeom>
          <a:solidFill>
            <a:srgbClr val="B98CF0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0" y="5120640"/>
            <a:ext cx="260604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2
</a:t>
            </a:r>
            <a:pPr algn="ctr" indent="0" marL="0">
              <a:buNone/>
            </a:pPr>
            <a:r>
              <a:rPr lang="en-US" sz="12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SENED BAKIMINDAN KISIMLARI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492240" y="5120640"/>
            <a:ext cx="2606040" cy="914400"/>
          </a:xfrm>
          <a:prstGeom prst="roundRect">
            <a:avLst>
              <a:gd name="adj" fmla="val 8000"/>
            </a:avLst>
          </a:prstGeom>
          <a:solidFill>
            <a:srgbClr val="E879C0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5120640"/>
            <a:ext cx="260604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3
</a:t>
            </a:r>
            <a:pPr algn="ctr" indent="0" marL="0">
              <a:buNone/>
            </a:pPr>
            <a:r>
              <a:rPr lang="en-US" sz="12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DELÂLETİ, YERİ &amp; HÜCCET OLUŞU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5120640"/>
            <a:ext cx="2606040" cy="914400"/>
          </a:xfrm>
          <a:prstGeom prst="roundRect">
            <a:avLst>
              <a:gd name="adj" fmla="val 8000"/>
            </a:avLst>
          </a:prstGeom>
          <a:solidFill>
            <a:srgbClr val="7ED957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5120640"/>
            <a:ext cx="260604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4
</a:t>
            </a:r>
            <a:pPr algn="ctr" indent="0" marL="0">
              <a:buNone/>
            </a:pPr>
            <a:r>
              <a:rPr lang="en-US" sz="12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HABER-İ VÂHİD, MÜRSEL &amp; PEYGAMBERİN FİİLLERİ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4FD1A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1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TARİF &amp; ÇEŞİTLERİ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9646920" y="384048"/>
            <a:ext cx="2084832" cy="566928"/>
          </a:xfrm>
          <a:prstGeom prst="roundRect">
            <a:avLst>
              <a:gd name="adj" fmla="val 9677"/>
            </a:avLst>
          </a:prstGeom>
          <a:solidFill>
            <a:srgbClr val="F6F8F9"/>
          </a:solidFill>
          <a:ln w="12700">
            <a:solidFill>
              <a:srgbClr val="1430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46920" y="384048"/>
            <a:ext cx="2084832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EZBER KODU
</a:t>
            </a:r>
            <a:pPr algn="ctr" indent="0" marL="0"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SÖZ · FİİL · TAKRÎR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D6B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Sünnet = Rasûlullah'tan sadır olan söz, fiil veya takrîr.</a:t>
            </a:r>
            <a:endParaRPr lang="en-US" sz="1400" dirty="0"/>
          </a:p>
        </p:txBody>
      </p:sp>
      <p:pic>
        <p:nvPicPr>
          <p:cNvPr id="8" name="Image 0" descr="/Users/hikmetozcan/Desktop/repos/hanifder/kolay_ezber/fikih_usulu_vehbe_1/_uretim/slidemap_sunnet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7089" y="1600200"/>
            <a:ext cx="5134775" cy="4892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4AA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Kaynak: Vehbe Zühaylî, Fıkıh Usulü s. 37-49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4FD1A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1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TARİF &amp; ÇEŞİTLERİ — Anahtar Kavramlar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426464"/>
            <a:ext cx="146304" cy="146304"/>
          </a:xfrm>
          <a:prstGeom prst="ellipse">
            <a:avLst/>
          </a:prstGeom>
          <a:solidFill>
            <a:srgbClr val="4FD1A5"/>
          </a:solidFill>
          <a:ln/>
        </p:spPr>
      </p:sp>
      <p:sp>
        <p:nvSpPr>
          <p:cNvPr id="6" name="Text 4"/>
          <p:cNvSpPr/>
          <p:nvPr/>
        </p:nvSpPr>
        <p:spPr>
          <a:xfrm>
            <a:off x="713232" y="1371600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SÜNNET — sözlük &amp; terim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Tarif 3 kelimede: söz · fiil · takrîr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322576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8" name="Text 6"/>
          <p:cNvSpPr/>
          <p:nvPr/>
        </p:nvSpPr>
        <p:spPr>
          <a:xfrm>
            <a:off x="713232" y="2267712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KAVLÎ (sözlü) SÜNNET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Söz = kavlî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3218688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0" name="Text 8"/>
          <p:cNvSpPr/>
          <p:nvPr/>
        </p:nvSpPr>
        <p:spPr>
          <a:xfrm>
            <a:off x="713232" y="3163824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FİİLÎ SÜNNET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Fiil = yapış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4114800"/>
            <a:ext cx="146304" cy="146304"/>
          </a:xfrm>
          <a:prstGeom prst="ellipse">
            <a:avLst/>
          </a:prstGeom>
          <a:solidFill>
            <a:srgbClr val="4FD1A5"/>
          </a:solidFill>
          <a:ln/>
        </p:spPr>
      </p:sp>
      <p:sp>
        <p:nvSpPr>
          <p:cNvPr id="12" name="Text 10"/>
          <p:cNvSpPr/>
          <p:nvPr/>
        </p:nvSpPr>
        <p:spPr>
          <a:xfrm>
            <a:off x="713232" y="4059936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TAKRÎRÎ SÜNNET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Açık kabul · sükût · memnuniyet işareti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99632" y="1426464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4" name="Text 12"/>
          <p:cNvSpPr/>
          <p:nvPr/>
        </p:nvSpPr>
        <p:spPr>
          <a:xfrm>
            <a:off x="6455664" y="1371600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TAKRÎR ÖRNEĞİ — teyemmüm &amp; su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İki farklı amel, ikisi de onaylı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199632" y="2322576"/>
            <a:ext cx="146304" cy="146304"/>
          </a:xfrm>
          <a:prstGeom prst="ellipse">
            <a:avLst/>
          </a:prstGeom>
          <a:solidFill>
            <a:srgbClr val="4FD1A5"/>
          </a:solidFill>
          <a:ln/>
        </p:spPr>
      </p:sp>
      <p:sp>
        <p:nvSpPr>
          <p:cNvPr id="16" name="Text 14"/>
          <p:cNvSpPr/>
          <p:nvPr/>
        </p:nvSpPr>
        <p:spPr>
          <a:xfrm>
            <a:off x="6455664" y="2267712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TAKRÎR ÖRNEĞİ — Muaz hadisi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Kur'ân → Sünnet → ictihad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199632" y="3218688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8" name="Text 16"/>
          <p:cNvSpPr/>
          <p:nvPr/>
        </p:nvSpPr>
        <p:spPr>
          <a:xfrm>
            <a:off x="6455664" y="3163824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KIYÂFE — neseb isbatı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Hanefî · cumhur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B98CF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2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SENED BAKIMINDAN KISIMLARI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9646920" y="384048"/>
            <a:ext cx="2084832" cy="566928"/>
          </a:xfrm>
          <a:prstGeom prst="roundRect">
            <a:avLst>
              <a:gd name="adj" fmla="val 9677"/>
            </a:avLst>
          </a:prstGeom>
          <a:solidFill>
            <a:srgbClr val="F6F8F9"/>
          </a:solidFill>
          <a:ln w="12700">
            <a:solidFill>
              <a:srgbClr val="1430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46920" y="384048"/>
            <a:ext cx="2084832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EZBER KODU
</a:t>
            </a:r>
            <a:pPr algn="ctr" indent="0" marL="0"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MÜTEVÂTİR · MEŞHUR · AHAD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D6B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Sened bakımından sünnet cumhura göre 2, Hanefîlere göre 3 kısımdır.</a:t>
            </a:r>
            <a:endParaRPr lang="en-US" sz="1400" dirty="0"/>
          </a:p>
        </p:txBody>
      </p:sp>
      <p:pic>
        <p:nvPicPr>
          <p:cNvPr id="8" name="Image 0" descr="/Users/hikmetozcan/Desktop/repos/hanifder/kolay_ezber/fikih_usulu_vehbe_1/_uretim/slidemap_sunnet_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5781" y="1600200"/>
            <a:ext cx="4597389" cy="4892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4AA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Kaynak: Vehbe Zühaylî, Fıkıh Usulü s. 37-49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B98CF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2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SENED BAKIMINDAN KISIMLARI — Anahtar Kavramlar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426464"/>
            <a:ext cx="146304" cy="146304"/>
          </a:xfrm>
          <a:prstGeom prst="ellipse">
            <a:avLst/>
          </a:prstGeom>
          <a:solidFill>
            <a:srgbClr val="B98CF0"/>
          </a:solidFill>
          <a:ln/>
        </p:spPr>
      </p:sp>
      <p:sp>
        <p:nvSpPr>
          <p:cNvPr id="6" name="Text 4"/>
          <p:cNvSpPr/>
          <p:nvPr/>
        </p:nvSpPr>
        <p:spPr>
          <a:xfrm>
            <a:off x="713232" y="1371600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TAKSİM — cumhur 2, Hanefî 3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Cumhur 2 · Hanefî 3 — fark: MEŞHUR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322576"/>
            <a:ext cx="146304" cy="146304"/>
          </a:xfrm>
          <a:prstGeom prst="ellipse">
            <a:avLst/>
          </a:prstGeom>
          <a:solidFill>
            <a:srgbClr val="B98CF0"/>
          </a:solidFill>
          <a:ln/>
        </p:spPr>
      </p:sp>
      <p:sp>
        <p:nvSpPr>
          <p:cNvPr id="8" name="Text 6"/>
          <p:cNvSpPr/>
          <p:nvPr/>
        </p:nvSpPr>
        <p:spPr>
          <a:xfrm>
            <a:off x="713232" y="2267712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MÜTEVÂTİR SÜNNET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İlk 3 asır = sahâbe · tâbiîn · tebe-i tâbiîn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3218688"/>
            <a:ext cx="146304" cy="146304"/>
          </a:xfrm>
          <a:prstGeom prst="ellipse">
            <a:avLst/>
          </a:prstGeom>
          <a:solidFill>
            <a:srgbClr val="B98CF0"/>
          </a:solidFill>
          <a:ln/>
        </p:spPr>
      </p:sp>
      <p:sp>
        <p:nvSpPr>
          <p:cNvPr id="10" name="Text 8"/>
          <p:cNvSpPr/>
          <p:nvPr/>
        </p:nvSpPr>
        <p:spPr>
          <a:xfrm>
            <a:off x="713232" y="3163824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MÜTEVÂTİRİN HÜKMÜ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Kesin bilgi → inkâr = küfür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4114800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2" name="Text 10"/>
          <p:cNvSpPr/>
          <p:nvPr/>
        </p:nvSpPr>
        <p:spPr>
          <a:xfrm>
            <a:off x="713232" y="4059936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MÜTEVÂTİRDE SAYI ŞARTI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Sayı değil, kesin kanaat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5010912"/>
            <a:ext cx="146304" cy="146304"/>
          </a:xfrm>
          <a:prstGeom prst="ellipse">
            <a:avLst/>
          </a:prstGeom>
          <a:solidFill>
            <a:srgbClr val="B98CF0"/>
          </a:solidFill>
          <a:ln/>
        </p:spPr>
      </p:sp>
      <p:sp>
        <p:nvSpPr>
          <p:cNvPr id="14" name="Text 12"/>
          <p:cNvSpPr/>
          <p:nvPr/>
        </p:nvSpPr>
        <p:spPr>
          <a:xfrm>
            <a:off x="713232" y="4956048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MEŞHUR SÜNNET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İlk halka dar → 2. asırda tevatür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199632" y="1426464"/>
            <a:ext cx="146304" cy="146304"/>
          </a:xfrm>
          <a:prstGeom prst="ellipse">
            <a:avLst/>
          </a:prstGeom>
          <a:solidFill>
            <a:srgbClr val="B98CF0"/>
          </a:solidFill>
          <a:ln/>
        </p:spPr>
      </p:sp>
      <p:sp>
        <p:nvSpPr>
          <p:cNvPr id="16" name="Text 14"/>
          <p:cNvSpPr/>
          <p:nvPr/>
        </p:nvSpPr>
        <p:spPr>
          <a:xfrm>
            <a:off x="6455664" y="1371600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MÜTEVÂTİR ↔ MEŞHUR FARKI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Mütevâtir: 3 halkada da var · Meşhur: ilk halka dar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199632" y="2322576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8" name="Text 16"/>
          <p:cNvSpPr/>
          <p:nvPr/>
        </p:nvSpPr>
        <p:spPr>
          <a:xfrm>
            <a:off x="6455664" y="2267712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MEŞHURUN HÜKMÜ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Kesine yakın zan → inkâr = fısk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199632" y="3218688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20" name="Text 18"/>
          <p:cNvSpPr/>
          <p:nvPr/>
        </p:nvSpPr>
        <p:spPr>
          <a:xfrm>
            <a:off x="6455664" y="3163824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AHAD SÜNNET (haber-i vâhid)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Hadislerin ÇOĞU ahaddır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199632" y="4114800"/>
            <a:ext cx="146304" cy="146304"/>
          </a:xfrm>
          <a:prstGeom prst="ellipse">
            <a:avLst/>
          </a:prstGeom>
          <a:solidFill>
            <a:srgbClr val="B98CF0"/>
          </a:solidFill>
          <a:ln/>
        </p:spPr>
      </p:sp>
      <p:sp>
        <p:nvSpPr>
          <p:cNvPr id="22" name="Text 20"/>
          <p:cNvSpPr/>
          <p:nvPr/>
        </p:nvSpPr>
        <p:spPr>
          <a:xfrm>
            <a:off x="6455664" y="4059936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AHADIN HÜKMÜ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İtikad · amel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E879C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3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DELÂLETİ, YERİ &amp; HÜCCET OLUŞU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9646920" y="384048"/>
            <a:ext cx="2084832" cy="566928"/>
          </a:xfrm>
          <a:prstGeom prst="roundRect">
            <a:avLst>
              <a:gd name="adj" fmla="val 9677"/>
            </a:avLst>
          </a:prstGeom>
          <a:solidFill>
            <a:srgbClr val="F6F8F9"/>
          </a:solidFill>
          <a:ln w="12700">
            <a:solidFill>
              <a:srgbClr val="1430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46920" y="384048"/>
            <a:ext cx="2084832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EZBER KODU
</a:t>
            </a:r>
            <a:pPr algn="ctr" indent="0" marL="0"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SÜBÛT ≠ DELÂLET · 4 YER · 3 DELİL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D6B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Sünnet 2. mertebededir; Kur'ân karşısında 4 iş görür, hüccetliği 3 delille sabittir.</a:t>
            </a:r>
            <a:endParaRPr lang="en-US" sz="1400" dirty="0"/>
          </a:p>
        </p:txBody>
      </p:sp>
      <p:pic>
        <p:nvPicPr>
          <p:cNvPr id="8" name="Image 0" descr="/Users/hikmetozcan/Desktop/repos/hanifder/kolay_ezber/fikih_usulu_vehbe_1/_uretim/slidemap_sunnet_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6392" y="1600200"/>
            <a:ext cx="6036168" cy="4892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4AA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Kaynak: Vehbe Zühaylî, Fıkıh Usulü s. 37-49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E879C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3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DELÂLETİ, YERİ &amp; HÜCCET OLUŞU — Anahtar Kavramlar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426464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6" name="Text 4"/>
          <p:cNvSpPr/>
          <p:nvPr/>
        </p:nvSpPr>
        <p:spPr>
          <a:xfrm>
            <a:off x="713232" y="1371600"/>
            <a:ext cx="52578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85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SÜNNETİN DELÂLETİ  </a:t>
            </a:r>
            <a:pPr indent="0" marL="0">
              <a:lnSpc>
                <a:spcPct val="95000"/>
              </a:lnSpc>
              <a:buNone/>
            </a:pPr>
            <a:r>
              <a:rPr lang="en-US" sz="1137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İhtimal yok → kat'î · ihtimal var → zannî</a:t>
            </a:r>
            <a:endParaRPr lang="en-US" sz="1285" dirty="0"/>
          </a:p>
        </p:txBody>
      </p:sp>
      <p:sp>
        <p:nvSpPr>
          <p:cNvPr id="7" name="Shape 5"/>
          <p:cNvSpPr/>
          <p:nvPr/>
        </p:nvSpPr>
        <p:spPr>
          <a:xfrm>
            <a:off x="457200" y="2264664"/>
            <a:ext cx="146304" cy="146304"/>
          </a:xfrm>
          <a:prstGeom prst="ellipse">
            <a:avLst/>
          </a:prstGeom>
          <a:solidFill>
            <a:srgbClr val="E879C0"/>
          </a:solidFill>
          <a:ln/>
        </p:spPr>
      </p:sp>
      <p:sp>
        <p:nvSpPr>
          <p:cNvPr id="8" name="Text 6"/>
          <p:cNvSpPr/>
          <p:nvPr/>
        </p:nvSpPr>
        <p:spPr>
          <a:xfrm>
            <a:off x="713232" y="2209800"/>
            <a:ext cx="52578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85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SÜBÛT: KUR'ÂN ↔ SÜNNET  </a:t>
            </a:r>
            <a:pPr indent="0" marL="0">
              <a:lnSpc>
                <a:spcPct val="95000"/>
              </a:lnSpc>
              <a:buNone/>
            </a:pPr>
            <a:r>
              <a:rPr lang="en-US" sz="1137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Kur'ân sübût: hepsi kat'î · Sünnet: mütevâtir kat'î</a:t>
            </a:r>
            <a:endParaRPr lang="en-US" sz="1285" dirty="0"/>
          </a:p>
        </p:txBody>
      </p:sp>
      <p:sp>
        <p:nvSpPr>
          <p:cNvPr id="9" name="Shape 7"/>
          <p:cNvSpPr/>
          <p:nvPr/>
        </p:nvSpPr>
        <p:spPr>
          <a:xfrm>
            <a:off x="457200" y="3102864"/>
            <a:ext cx="146304" cy="146304"/>
          </a:xfrm>
          <a:prstGeom prst="ellipse">
            <a:avLst/>
          </a:prstGeom>
          <a:solidFill>
            <a:srgbClr val="E879C0"/>
          </a:solidFill>
          <a:ln/>
        </p:spPr>
      </p:sp>
      <p:sp>
        <p:nvSpPr>
          <p:cNvPr id="10" name="Text 8"/>
          <p:cNvSpPr/>
          <p:nvPr/>
        </p:nvSpPr>
        <p:spPr>
          <a:xfrm>
            <a:off x="713232" y="3048000"/>
            <a:ext cx="52578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85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KUR'ÂN'A GÖRE SÜNNETİN YERİ  </a:t>
            </a:r>
            <a:pPr indent="0" marL="0">
              <a:lnSpc>
                <a:spcPct val="95000"/>
              </a:lnSpc>
              <a:buNone/>
            </a:pPr>
            <a:r>
              <a:rPr lang="en-US" sz="1137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gerekçe: kat'î önce · açıklayan tâbi · Muaz hadisi</a:t>
            </a:r>
            <a:endParaRPr lang="en-US" sz="1285" dirty="0"/>
          </a:p>
        </p:txBody>
      </p:sp>
      <p:sp>
        <p:nvSpPr>
          <p:cNvPr id="11" name="Shape 9"/>
          <p:cNvSpPr/>
          <p:nvPr/>
        </p:nvSpPr>
        <p:spPr>
          <a:xfrm>
            <a:off x="457200" y="3941064"/>
            <a:ext cx="146304" cy="146304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2" name="Text 10"/>
          <p:cNvSpPr/>
          <p:nvPr/>
        </p:nvSpPr>
        <p:spPr>
          <a:xfrm>
            <a:off x="713232" y="3886200"/>
            <a:ext cx="52578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85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YER 1 — TE'KİD (destekleme)  </a:t>
            </a:r>
            <a:pPr indent="0" marL="0">
              <a:lnSpc>
                <a:spcPct val="95000"/>
              </a:lnSpc>
              <a:buNone/>
            </a:pPr>
            <a:r>
              <a:rPr lang="en-US" sz="1137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Yeni hüküm yok, pekiştirme var</a:t>
            </a:r>
            <a:endParaRPr lang="en-US" sz="1285" dirty="0"/>
          </a:p>
        </p:txBody>
      </p:sp>
      <p:sp>
        <p:nvSpPr>
          <p:cNvPr id="13" name="Shape 11"/>
          <p:cNvSpPr/>
          <p:nvPr/>
        </p:nvSpPr>
        <p:spPr>
          <a:xfrm>
            <a:off x="457200" y="4779264"/>
            <a:ext cx="146304" cy="146304"/>
          </a:xfrm>
          <a:prstGeom prst="ellipse">
            <a:avLst/>
          </a:prstGeom>
          <a:solidFill>
            <a:srgbClr val="E879C0"/>
          </a:solidFill>
          <a:ln/>
        </p:spPr>
      </p:sp>
      <p:sp>
        <p:nvSpPr>
          <p:cNvPr id="14" name="Text 12"/>
          <p:cNvSpPr/>
          <p:nvPr/>
        </p:nvSpPr>
        <p:spPr>
          <a:xfrm>
            <a:off x="713232" y="4724400"/>
            <a:ext cx="52578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85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YER 2 — AÇIKLAMA (3 türlü)  </a:t>
            </a:r>
            <a:pPr indent="0" marL="0">
              <a:lnSpc>
                <a:spcPct val="95000"/>
              </a:lnSpc>
              <a:buNone/>
            </a:pPr>
            <a:r>
              <a:rPr lang="en-US" sz="1137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MÜCMEL → âmm-TAHSİS → mutlak-TAKYİD</a:t>
            </a:r>
            <a:endParaRPr lang="en-US" sz="1285" dirty="0"/>
          </a:p>
        </p:txBody>
      </p:sp>
      <p:sp>
        <p:nvSpPr>
          <p:cNvPr id="15" name="Shape 13"/>
          <p:cNvSpPr/>
          <p:nvPr/>
        </p:nvSpPr>
        <p:spPr>
          <a:xfrm>
            <a:off x="457200" y="5617464"/>
            <a:ext cx="146304" cy="146304"/>
          </a:xfrm>
          <a:prstGeom prst="ellipse">
            <a:avLst/>
          </a:prstGeom>
          <a:solidFill>
            <a:srgbClr val="E879C0"/>
          </a:solidFill>
          <a:ln/>
        </p:spPr>
      </p:sp>
      <p:sp>
        <p:nvSpPr>
          <p:cNvPr id="16" name="Text 14"/>
          <p:cNvSpPr/>
          <p:nvPr/>
        </p:nvSpPr>
        <p:spPr>
          <a:xfrm>
            <a:off x="713232" y="5562600"/>
            <a:ext cx="52578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85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YER 3 — NESH  </a:t>
            </a:r>
            <a:pPr indent="0" marL="0">
              <a:lnSpc>
                <a:spcPct val="95000"/>
              </a:lnSpc>
              <a:buNone/>
            </a:pPr>
            <a:r>
              <a:rPr lang="en-US" sz="1137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Şafiî · cumhur</a:t>
            </a:r>
            <a:endParaRPr lang="en-US" sz="1285" dirty="0"/>
          </a:p>
        </p:txBody>
      </p:sp>
      <p:sp>
        <p:nvSpPr>
          <p:cNvPr id="17" name="Shape 15"/>
          <p:cNvSpPr/>
          <p:nvPr/>
        </p:nvSpPr>
        <p:spPr>
          <a:xfrm>
            <a:off x="6199632" y="1426464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8" name="Text 16"/>
          <p:cNvSpPr/>
          <p:nvPr/>
        </p:nvSpPr>
        <p:spPr>
          <a:xfrm>
            <a:off x="6455664" y="1371600"/>
            <a:ext cx="52578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85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YER 4 — YENİ HÜKÜM KOYMA  </a:t>
            </a:r>
            <a:pPr indent="0" marL="0">
              <a:lnSpc>
                <a:spcPct val="95000"/>
              </a:lnSpc>
              <a:buNone/>
            </a:pPr>
            <a:r>
              <a:rPr lang="en-US" sz="1137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Recm · ipek-altın · âkile · ehlî eşek</a:t>
            </a:r>
            <a:endParaRPr lang="en-US" sz="1285" dirty="0"/>
          </a:p>
        </p:txBody>
      </p:sp>
      <p:sp>
        <p:nvSpPr>
          <p:cNvPr id="19" name="Shape 17"/>
          <p:cNvSpPr/>
          <p:nvPr/>
        </p:nvSpPr>
        <p:spPr>
          <a:xfrm>
            <a:off x="6199632" y="2264664"/>
            <a:ext cx="146304" cy="146304"/>
          </a:xfrm>
          <a:prstGeom prst="ellipse">
            <a:avLst/>
          </a:prstGeom>
          <a:solidFill>
            <a:srgbClr val="E879C0"/>
          </a:solidFill>
          <a:ln/>
        </p:spPr>
      </p:sp>
      <p:sp>
        <p:nvSpPr>
          <p:cNvPr id="20" name="Text 18"/>
          <p:cNvSpPr/>
          <p:nvPr/>
        </p:nvSpPr>
        <p:spPr>
          <a:xfrm>
            <a:off x="6455664" y="2209800"/>
            <a:ext cx="52578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85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HÜCCET OLUŞU — 3 DELİL  </a:t>
            </a:r>
            <a:pPr indent="0" marL="0">
              <a:lnSpc>
                <a:spcPct val="95000"/>
              </a:lnSpc>
              <a:buNone/>
            </a:pPr>
            <a:r>
              <a:rPr lang="en-US" sz="1137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Kur'ân · İcmâ · Ma'kûl</a:t>
            </a:r>
            <a:endParaRPr lang="en-US" sz="1285" dirty="0"/>
          </a:p>
        </p:txBody>
      </p:sp>
      <p:sp>
        <p:nvSpPr>
          <p:cNvPr id="21" name="Shape 19"/>
          <p:cNvSpPr/>
          <p:nvPr/>
        </p:nvSpPr>
        <p:spPr>
          <a:xfrm>
            <a:off x="6199632" y="3102864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22" name="Text 20"/>
          <p:cNvSpPr/>
          <p:nvPr/>
        </p:nvSpPr>
        <p:spPr>
          <a:xfrm>
            <a:off x="6455664" y="3048000"/>
            <a:ext cx="52578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85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DELİL 1 — KUR'ÂN'DAN  </a:t>
            </a:r>
            <a:pPr indent="0" marL="0">
              <a:lnSpc>
                <a:spcPct val="95000"/>
              </a:lnSpc>
              <a:buNone/>
            </a:pPr>
            <a:r>
              <a:rPr lang="en-US" sz="1137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Nisâ 4/59 · 4/80 · 4/65 · Ahzâb 33/36 · Haşr 59/7</a:t>
            </a:r>
            <a:endParaRPr lang="en-US" sz="1285" dirty="0"/>
          </a:p>
        </p:txBody>
      </p:sp>
      <p:sp>
        <p:nvSpPr>
          <p:cNvPr id="23" name="Shape 21"/>
          <p:cNvSpPr/>
          <p:nvPr/>
        </p:nvSpPr>
        <p:spPr>
          <a:xfrm>
            <a:off x="6199632" y="3941064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24" name="Text 22"/>
          <p:cNvSpPr/>
          <p:nvPr/>
        </p:nvSpPr>
        <p:spPr>
          <a:xfrm>
            <a:off x="6455664" y="3886200"/>
            <a:ext cx="52578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85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DELİL 2 — İCMÂ  </a:t>
            </a:r>
            <a:pPr indent="0" marL="0">
              <a:lnSpc>
                <a:spcPct val="95000"/>
              </a:lnSpc>
              <a:buNone/>
            </a:pPr>
            <a:r>
              <a:rPr lang="en-US" sz="1137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Ashâb ittifakı — dayanak: Muaz hadisi</a:t>
            </a:r>
            <a:endParaRPr lang="en-US" sz="1285" dirty="0"/>
          </a:p>
        </p:txBody>
      </p:sp>
      <p:sp>
        <p:nvSpPr>
          <p:cNvPr id="25" name="Shape 23"/>
          <p:cNvSpPr/>
          <p:nvPr/>
        </p:nvSpPr>
        <p:spPr>
          <a:xfrm>
            <a:off x="6199632" y="4779264"/>
            <a:ext cx="146304" cy="146304"/>
          </a:xfrm>
          <a:prstGeom prst="ellipse">
            <a:avLst/>
          </a:prstGeom>
          <a:solidFill>
            <a:srgbClr val="E879C0"/>
          </a:solidFill>
          <a:ln/>
        </p:spPr>
      </p:sp>
      <p:sp>
        <p:nvSpPr>
          <p:cNvPr id="26" name="Text 24"/>
          <p:cNvSpPr/>
          <p:nvPr/>
        </p:nvSpPr>
        <p:spPr>
          <a:xfrm>
            <a:off x="6455664" y="4724400"/>
            <a:ext cx="52578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85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DELİL 3 — MA'KÛL (akıl)  </a:t>
            </a:r>
            <a:pPr indent="0" marL="0">
              <a:lnSpc>
                <a:spcPct val="95000"/>
              </a:lnSpc>
              <a:buNone/>
            </a:pPr>
            <a:r>
              <a:rPr lang="en-US" sz="1137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Vahiy tebliği 2 şekilde: okuma + açıklama</a:t>
            </a:r>
            <a:endParaRPr lang="en-US" sz="12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7ED95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4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HABER-İ VÂHİD, MÜRSEL &amp; PEYGAMBERİN FİİLLERİ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9646920" y="384048"/>
            <a:ext cx="2084832" cy="566928"/>
          </a:xfrm>
          <a:prstGeom prst="roundRect">
            <a:avLst>
              <a:gd name="adj" fmla="val 9677"/>
            </a:avLst>
          </a:prstGeom>
          <a:solidFill>
            <a:srgbClr val="F6F8F9"/>
          </a:solidFill>
          <a:ln w="12700">
            <a:solidFill>
              <a:srgbClr val="1430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46920" y="384048"/>
            <a:ext cx="2084832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EZBER KODU
</a:t>
            </a:r>
            <a:pPr algn="ctr" indent="0" marL="0"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ŞART · 5 KUVVET · 3 FİİL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D6B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Haber-i vâhidin şartlarında mezhepler ayrışır; Peygamber'in her fiili dinî hüküm değildir.</a:t>
            </a:r>
            <a:endParaRPr lang="en-US" sz="1400" dirty="0"/>
          </a:p>
        </p:txBody>
      </p:sp>
      <p:pic>
        <p:nvPicPr>
          <p:cNvPr id="8" name="Image 0" descr="/Users/hikmetozcan/Desktop/repos/hanifder/kolay_ezber/fikih_usulu_vehbe_1/_uretim/slidemap_sunnet_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473" y="1600200"/>
            <a:ext cx="6122007" cy="4892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4AA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Kaynak: Vehbe Zühaylî, Fıkıh Usulü s. 37-49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7ED95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4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HABER-İ VÂHİD, MÜRSEL &amp; PEYGAMBERİN FİİLLERİ — Anahtar Kavramlar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426464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6" name="Text 4"/>
          <p:cNvSpPr/>
          <p:nvPr/>
        </p:nvSpPr>
        <p:spPr>
          <a:xfrm>
            <a:off x="713232" y="1371600"/>
            <a:ext cx="52578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3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HABER-İ VÂHİDLE AMEL  </a:t>
            </a:r>
            <a:pPr indent="0" marL="0">
              <a:lnSpc>
                <a:spcPct val="95000"/>
              </a:lnSpc>
              <a:buNone/>
            </a:pPr>
            <a:r>
              <a:rPr lang="en-US" sz="1088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İttifak: amel vâcib · ihtilaf: şartlarda</a:t>
            </a:r>
            <a:endParaRPr lang="en-US" sz="1230" dirty="0"/>
          </a:p>
        </p:txBody>
      </p:sp>
      <p:sp>
        <p:nvSpPr>
          <p:cNvPr id="7" name="Shape 5"/>
          <p:cNvSpPr/>
          <p:nvPr/>
        </p:nvSpPr>
        <p:spPr>
          <a:xfrm>
            <a:off x="457200" y="2055114"/>
            <a:ext cx="146304" cy="146304"/>
          </a:xfrm>
          <a:prstGeom prst="ellipse">
            <a:avLst/>
          </a:prstGeom>
          <a:solidFill>
            <a:srgbClr val="7ED957"/>
          </a:solidFill>
          <a:ln/>
        </p:spPr>
      </p:sp>
      <p:sp>
        <p:nvSpPr>
          <p:cNvPr id="8" name="Text 6"/>
          <p:cNvSpPr/>
          <p:nvPr/>
        </p:nvSpPr>
        <p:spPr>
          <a:xfrm>
            <a:off x="713232" y="2000250"/>
            <a:ext cx="52578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3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HANEFÎLERİN 3 ŞARTI  </a:t>
            </a:r>
            <a:pPr indent="0" marL="0">
              <a:lnSpc>
                <a:spcPct val="95000"/>
              </a:lnSpc>
              <a:buNone/>
            </a:pPr>
            <a:r>
              <a:rPr lang="en-US" sz="1088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aykırı davranmamalı · 2 umumi belvâ · 3 kıyasa aykırı olmamalı</a:t>
            </a:r>
            <a:endParaRPr lang="en-US" sz="1230" dirty="0"/>
          </a:p>
        </p:txBody>
      </p:sp>
      <p:sp>
        <p:nvSpPr>
          <p:cNvPr id="9" name="Shape 7"/>
          <p:cNvSpPr/>
          <p:nvPr/>
        </p:nvSpPr>
        <p:spPr>
          <a:xfrm>
            <a:off x="457200" y="2683764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0" name="Text 8"/>
          <p:cNvSpPr/>
          <p:nvPr/>
        </p:nvSpPr>
        <p:spPr>
          <a:xfrm>
            <a:off x="713232" y="2628900"/>
            <a:ext cx="52578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3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MUSARRÂ HADİSİ  </a:t>
            </a:r>
            <a:pPr indent="0" marL="0">
              <a:lnSpc>
                <a:spcPct val="95000"/>
              </a:lnSpc>
              <a:buNone/>
            </a:pPr>
            <a:r>
              <a:rPr lang="en-US" sz="1088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Misli → misliyle · kıyemî → kıymetiyle</a:t>
            </a:r>
            <a:endParaRPr lang="en-US" sz="1230" dirty="0"/>
          </a:p>
        </p:txBody>
      </p:sp>
      <p:sp>
        <p:nvSpPr>
          <p:cNvPr id="11" name="Shape 9"/>
          <p:cNvSpPr/>
          <p:nvPr/>
        </p:nvSpPr>
        <p:spPr>
          <a:xfrm>
            <a:off x="457200" y="3312414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2" name="Text 10"/>
          <p:cNvSpPr/>
          <p:nvPr/>
        </p:nvSpPr>
        <p:spPr>
          <a:xfrm>
            <a:off x="713232" y="3257550"/>
            <a:ext cx="52578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3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İMAM MÂLİK'İN ŞARTI  </a:t>
            </a:r>
            <a:pPr indent="0" marL="0">
              <a:lnSpc>
                <a:spcPct val="95000"/>
              </a:lnSpc>
              <a:buNone/>
            </a:pPr>
            <a:r>
              <a:rPr lang="en-US" sz="1088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Medine ameli = hadis derecesinde</a:t>
            </a:r>
            <a:endParaRPr lang="en-US" sz="1230" dirty="0"/>
          </a:p>
        </p:txBody>
      </p:sp>
      <p:sp>
        <p:nvSpPr>
          <p:cNvPr id="13" name="Shape 11"/>
          <p:cNvSpPr/>
          <p:nvPr/>
        </p:nvSpPr>
        <p:spPr>
          <a:xfrm>
            <a:off x="457200" y="3941064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4" name="Text 12"/>
          <p:cNvSpPr/>
          <p:nvPr/>
        </p:nvSpPr>
        <p:spPr>
          <a:xfrm>
            <a:off x="713232" y="3886200"/>
            <a:ext cx="52578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3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İMAM ŞÂFİÎ'NİN 4 ŞARTI  </a:t>
            </a:r>
            <a:pPr indent="0" marL="0">
              <a:lnSpc>
                <a:spcPct val="95000"/>
              </a:lnSpc>
              <a:buNone/>
            </a:pPr>
            <a:r>
              <a:rPr lang="en-US" sz="1088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Sika · samimi · anlayan · zabteden</a:t>
            </a:r>
            <a:endParaRPr lang="en-US" sz="1230" dirty="0"/>
          </a:p>
        </p:txBody>
      </p:sp>
      <p:sp>
        <p:nvSpPr>
          <p:cNvPr id="15" name="Shape 13"/>
          <p:cNvSpPr/>
          <p:nvPr/>
        </p:nvSpPr>
        <p:spPr>
          <a:xfrm>
            <a:off x="457200" y="4569714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6" name="Text 14"/>
          <p:cNvSpPr/>
          <p:nvPr/>
        </p:nvSpPr>
        <p:spPr>
          <a:xfrm>
            <a:off x="713232" y="4514850"/>
            <a:ext cx="52578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3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İMAM AHMED  </a:t>
            </a:r>
            <a:pPr indent="0" marL="0">
              <a:lnSpc>
                <a:spcPct val="95000"/>
              </a:lnSpc>
              <a:buNone/>
            </a:pPr>
            <a:r>
              <a:rPr lang="en-US" sz="1088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Sadece sahih sened · mürseli kabul</a:t>
            </a:r>
            <a:endParaRPr lang="en-US" sz="1230" dirty="0"/>
          </a:p>
        </p:txBody>
      </p:sp>
      <p:sp>
        <p:nvSpPr>
          <p:cNvPr id="17" name="Shape 15"/>
          <p:cNvSpPr/>
          <p:nvPr/>
        </p:nvSpPr>
        <p:spPr>
          <a:xfrm>
            <a:off x="457200" y="5198364"/>
            <a:ext cx="146304" cy="146304"/>
          </a:xfrm>
          <a:prstGeom prst="ellipse">
            <a:avLst/>
          </a:prstGeom>
          <a:solidFill>
            <a:srgbClr val="7ED957"/>
          </a:solidFill>
          <a:ln/>
        </p:spPr>
      </p:sp>
      <p:sp>
        <p:nvSpPr>
          <p:cNvPr id="18" name="Text 16"/>
          <p:cNvSpPr/>
          <p:nvPr/>
        </p:nvSpPr>
        <p:spPr>
          <a:xfrm>
            <a:off x="713232" y="5143500"/>
            <a:ext cx="52578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3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MÜRSEL HADİS — tarif  </a:t>
            </a:r>
            <a:pPr indent="0" marL="0">
              <a:lnSpc>
                <a:spcPct val="95000"/>
              </a:lnSpc>
              <a:buNone/>
            </a:pPr>
            <a:r>
              <a:rPr lang="en-US" sz="1088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İsnad kopuk = mürsel</a:t>
            </a:r>
            <a:endParaRPr lang="en-US" sz="1230" dirty="0"/>
          </a:p>
        </p:txBody>
      </p:sp>
      <p:sp>
        <p:nvSpPr>
          <p:cNvPr id="19" name="Shape 17"/>
          <p:cNvSpPr/>
          <p:nvPr/>
        </p:nvSpPr>
        <p:spPr>
          <a:xfrm>
            <a:off x="457200" y="5827014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20" name="Text 18"/>
          <p:cNvSpPr/>
          <p:nvPr/>
        </p:nvSpPr>
        <p:spPr>
          <a:xfrm>
            <a:off x="713232" y="5772150"/>
            <a:ext cx="52578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3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MÜRSELİN KABULÜ  </a:t>
            </a:r>
            <a:pPr indent="0" marL="0">
              <a:lnSpc>
                <a:spcPct val="95000"/>
              </a:lnSpc>
              <a:buNone/>
            </a:pPr>
            <a:r>
              <a:rPr lang="en-US" sz="1088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Sahâbe: ihtilafsız · diğerleri: Şâfiî</a:t>
            </a:r>
            <a:endParaRPr lang="en-US" sz="1230" dirty="0"/>
          </a:p>
        </p:txBody>
      </p:sp>
      <p:sp>
        <p:nvSpPr>
          <p:cNvPr id="21" name="Shape 19"/>
          <p:cNvSpPr/>
          <p:nvPr/>
        </p:nvSpPr>
        <p:spPr>
          <a:xfrm>
            <a:off x="6199632" y="1426464"/>
            <a:ext cx="146304" cy="146304"/>
          </a:xfrm>
          <a:prstGeom prst="ellipse">
            <a:avLst/>
          </a:prstGeom>
          <a:solidFill>
            <a:srgbClr val="7ED957"/>
          </a:solidFill>
          <a:ln/>
        </p:spPr>
      </p:sp>
      <p:sp>
        <p:nvSpPr>
          <p:cNvPr id="22" name="Text 20"/>
          <p:cNvSpPr/>
          <p:nvPr/>
        </p:nvSpPr>
        <p:spPr>
          <a:xfrm>
            <a:off x="6455664" y="1371600"/>
            <a:ext cx="52578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3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ŞÂFİÎ'NİN 5 KUVVET SEBEBİ  </a:t>
            </a:r>
            <a:pPr indent="0" marL="0">
              <a:lnSpc>
                <a:spcPct val="95000"/>
              </a:lnSpc>
              <a:buNone/>
            </a:pPr>
            <a:r>
              <a:rPr lang="en-US" sz="1088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Tâbiîn büyüğü · müsned · başka mürsel · sahâbî kavli · fetva</a:t>
            </a:r>
            <a:endParaRPr lang="en-US" sz="1230" dirty="0"/>
          </a:p>
        </p:txBody>
      </p:sp>
      <p:sp>
        <p:nvSpPr>
          <p:cNvPr id="23" name="Shape 21"/>
          <p:cNvSpPr/>
          <p:nvPr/>
        </p:nvSpPr>
        <p:spPr>
          <a:xfrm>
            <a:off x="6199632" y="2055114"/>
            <a:ext cx="146304" cy="146304"/>
          </a:xfrm>
          <a:prstGeom prst="ellipse">
            <a:avLst/>
          </a:prstGeom>
          <a:solidFill>
            <a:srgbClr val="7ED957"/>
          </a:solidFill>
          <a:ln/>
        </p:spPr>
      </p:sp>
      <p:sp>
        <p:nvSpPr>
          <p:cNvPr id="24" name="Text 22"/>
          <p:cNvSpPr/>
          <p:nvPr/>
        </p:nvSpPr>
        <p:spPr>
          <a:xfrm>
            <a:off x="6455664" y="2000250"/>
            <a:ext cx="52578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3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FİİL 1 — BEŞERÎ DAVRANIŞLAR  </a:t>
            </a:r>
            <a:pPr indent="0" marL="0">
              <a:lnSpc>
                <a:spcPct val="95000"/>
              </a:lnSpc>
              <a:buNone/>
            </a:pPr>
            <a:r>
              <a:rPr lang="en-US" sz="1088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Beşerî → mübah, uymak vâcib değil</a:t>
            </a:r>
            <a:endParaRPr lang="en-US" sz="1230" dirty="0"/>
          </a:p>
        </p:txBody>
      </p:sp>
      <p:sp>
        <p:nvSpPr>
          <p:cNvPr id="25" name="Shape 23"/>
          <p:cNvSpPr/>
          <p:nvPr/>
        </p:nvSpPr>
        <p:spPr>
          <a:xfrm>
            <a:off x="6199632" y="2683764"/>
            <a:ext cx="146304" cy="146304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26" name="Text 24"/>
          <p:cNvSpPr/>
          <p:nvPr/>
        </p:nvSpPr>
        <p:spPr>
          <a:xfrm>
            <a:off x="6455664" y="2628900"/>
            <a:ext cx="52578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3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FİİL 2 — HASÂİSU'N-NEBÎ  </a:t>
            </a:r>
            <a:pPr indent="0" marL="0">
              <a:lnSpc>
                <a:spcPct val="95000"/>
              </a:lnSpc>
              <a:buNone/>
            </a:pPr>
            <a:r>
              <a:rPr lang="en-US" sz="1088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O'na özgü → ümmete bağlayıcı değil</a:t>
            </a:r>
            <a:endParaRPr lang="en-US" sz="1230" dirty="0"/>
          </a:p>
        </p:txBody>
      </p:sp>
      <p:sp>
        <p:nvSpPr>
          <p:cNvPr id="27" name="Shape 25"/>
          <p:cNvSpPr/>
          <p:nvPr/>
        </p:nvSpPr>
        <p:spPr>
          <a:xfrm>
            <a:off x="6199632" y="3312414"/>
            <a:ext cx="146304" cy="146304"/>
          </a:xfrm>
          <a:prstGeom prst="ellipse">
            <a:avLst/>
          </a:prstGeom>
          <a:solidFill>
            <a:srgbClr val="7ED957"/>
          </a:solidFill>
          <a:ln/>
        </p:spPr>
      </p:sp>
      <p:sp>
        <p:nvSpPr>
          <p:cNvPr id="28" name="Text 26"/>
          <p:cNvSpPr/>
          <p:nvPr/>
        </p:nvSpPr>
        <p:spPr>
          <a:xfrm>
            <a:off x="6455664" y="3257550"/>
            <a:ext cx="52578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3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FİİL 3 — TEŞRÎ' KASTIYLA  </a:t>
            </a:r>
            <a:pPr indent="0" marL="0">
              <a:lnSpc>
                <a:spcPct val="95000"/>
              </a:lnSpc>
              <a:buNone/>
            </a:pPr>
            <a:r>
              <a:rPr lang="en-US" sz="1088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Vâcip · mendup · mubah</a:t>
            </a:r>
            <a:endParaRPr lang="en-US" sz="1230" dirty="0"/>
          </a:p>
        </p:txBody>
      </p:sp>
      <p:sp>
        <p:nvSpPr>
          <p:cNvPr id="29" name="Shape 27"/>
          <p:cNvSpPr/>
          <p:nvPr/>
        </p:nvSpPr>
        <p:spPr>
          <a:xfrm>
            <a:off x="6199632" y="3941064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30" name="Text 28"/>
          <p:cNvSpPr/>
          <p:nvPr/>
        </p:nvSpPr>
        <p:spPr>
          <a:xfrm>
            <a:off x="6455664" y="3886200"/>
            <a:ext cx="52578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3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MÜSTAKİL FİİLLERİN HÜKMÜ  </a:t>
            </a:r>
            <a:pPr indent="0" marL="0">
              <a:lnSpc>
                <a:spcPct val="95000"/>
              </a:lnSpc>
              <a:buNone/>
            </a:pPr>
            <a:r>
              <a:rPr lang="en-US" sz="1088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Hüküm anlaşılıyorsa ümmet de aynı</a:t>
            </a:r>
            <a:endParaRPr lang="en-US" sz="1230" dirty="0"/>
          </a:p>
        </p:txBody>
      </p:sp>
      <p:sp>
        <p:nvSpPr>
          <p:cNvPr id="31" name="Shape 29"/>
          <p:cNvSpPr/>
          <p:nvPr/>
        </p:nvSpPr>
        <p:spPr>
          <a:xfrm>
            <a:off x="6199632" y="4569714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32" name="Text 30"/>
          <p:cNvSpPr/>
          <p:nvPr/>
        </p:nvSpPr>
        <p:spPr>
          <a:xfrm>
            <a:off x="6455664" y="4514850"/>
            <a:ext cx="52578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3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HÜKMÜ ANLAŞILMAYAN FİİLLER  </a:t>
            </a:r>
            <a:pPr indent="0" marL="0">
              <a:lnSpc>
                <a:spcPct val="95000"/>
              </a:lnSpc>
              <a:buNone/>
            </a:pPr>
            <a:r>
              <a:rPr lang="en-US" sz="1088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Kurbet var → mendup · yok → mubah</a:t>
            </a:r>
            <a:endParaRPr lang="en-US" sz="1230" dirty="0"/>
          </a:p>
        </p:txBody>
      </p:sp>
      <p:sp>
        <p:nvSpPr>
          <p:cNvPr id="33" name="Shape 31"/>
          <p:cNvSpPr/>
          <p:nvPr/>
        </p:nvSpPr>
        <p:spPr>
          <a:xfrm>
            <a:off x="6199632" y="5198364"/>
            <a:ext cx="146304" cy="146304"/>
          </a:xfrm>
          <a:prstGeom prst="ellipse">
            <a:avLst/>
          </a:prstGeom>
          <a:solidFill>
            <a:srgbClr val="7ED957"/>
          </a:solidFill>
          <a:ln/>
        </p:spPr>
      </p:sp>
      <p:sp>
        <p:nvSpPr>
          <p:cNvPr id="34" name="Text 32"/>
          <p:cNvSpPr/>
          <p:nvPr/>
        </p:nvSpPr>
        <p:spPr>
          <a:xfrm>
            <a:off x="6455664" y="5143500"/>
            <a:ext cx="52578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3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ÖZET — hangi fiile uyulur?  </a:t>
            </a:r>
            <a:pPr indent="0" marL="0">
              <a:lnSpc>
                <a:spcPct val="95000"/>
              </a:lnSpc>
              <a:buNone/>
            </a:pPr>
            <a:r>
              <a:rPr lang="en-US" sz="1088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Ölçü: PEYGAMBERLİK SIFATIYLA mı yapıldı?</a:t>
            </a:r>
            <a:endParaRPr lang="en-US" sz="12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30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50292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ÖZET — Tüm Bölüm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22960" y="11430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SÜNNET  ·  s. 37-49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22960" y="1828800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Sünnet nedir?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Rasûlullah'tan sadır olan söz · fiil · takrîr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822960" y="2404872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çeşidi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KAVLÎ · FİİLÎ · TAKRÎRÎ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822960" y="2980944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Takrîr nasıl olur?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Açık kabul · sükût · memnuniyet işareti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822960" y="3557016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Kıyâfe ile neseb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Hanefî / cumhur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4133088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Sened taksimi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Cumhur 2 · Hanefî 3 (fark: meşhur)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822960" y="4709160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Mütevâtir şartı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Hicrî ilk 3 asır · yalanda ittifak imkânsız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22960" y="5285232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Mütevâtir sayısı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309 (Kettânî)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822960" y="5861304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Mütevâtir / meşhur inkârı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Kâfir / fâsık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355080" y="1828800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Mütevâtir-meşhur farkı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3 halkada da var / ilk halka dar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6355080" y="2404872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Ahadın hükmü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İtikad vâcib DEĞİL · amel VÂCİB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355080" y="2980944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Sübût: Kur'ân / Sünnet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Tamamı kat'î / mütevâtir kat'î, diğeri zannî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355080" y="3557016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Sünnet niçin 2. mertebe?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Kat'î önce · açıklayan tâbi · Muaz hadisi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355080" y="4133088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Hükümde 4 yeri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TE'KİD · AÇIKLAMA · NESH · YENİ HÜKÜM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355080" y="4709160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Açıklamanın 3 türü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Mücmel · âmm→tahsis · mutlak→takyid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355080" y="5285232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Hüccetin 3 delili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Kur'ân · İcmâ · Ma'kûl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355080" y="5861304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Hanefî'nin 3 şartı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Aykırı davranmama · umumi belvâ · kıyasa aykırılık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SÜNNET</dc:title>
  <dc:subject>PptxGenJS Presentation</dc:subject>
  <dc:creator>Fıkıh Usulü Ders Sunumu</dc:creator>
  <cp:lastModifiedBy>Fıkıh Usulü Ders Sunumu</cp:lastModifiedBy>
  <cp:revision>1</cp:revision>
  <dcterms:created xsi:type="dcterms:W3CDTF">2026-08-03T14:39:37Z</dcterms:created>
  <dcterms:modified xsi:type="dcterms:W3CDTF">2026-08-03T14:39:37Z</dcterms:modified>
</cp:coreProperties>
</file>