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30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3716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VEHBE ZÜHAYLÎ · FIKIH USULÜ · S. 22-35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77240" y="1828800"/>
            <a:ext cx="10607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KUR'ÂN-I KERÎM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822960" y="32004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Birinci Delil — Ders Sunumu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822960" y="5120640"/>
            <a:ext cx="2606040" cy="914400"/>
          </a:xfrm>
          <a:prstGeom prst="roundRect">
            <a:avLst>
              <a:gd name="adj" fmla="val 8000"/>
            </a:avLst>
          </a:prstGeom>
          <a:solidFill>
            <a:srgbClr val="4FD1A5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5120640"/>
            <a:ext cx="260604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1
</a:t>
            </a:r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TARİF &amp; ÖZELLİKLER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657600" y="5120640"/>
            <a:ext cx="2606040" cy="914400"/>
          </a:xfrm>
          <a:prstGeom prst="roundRect">
            <a:avLst>
              <a:gd name="adj" fmla="val 8000"/>
            </a:avLst>
          </a:prstGeom>
          <a:solidFill>
            <a:srgbClr val="B98CF0"/>
          </a:solidFill>
          <a:ln/>
        </p:spPr>
      </p:sp>
      <p:sp>
        <p:nvSpPr>
          <p:cNvPr id="8" name="Text 6"/>
          <p:cNvSpPr/>
          <p:nvPr/>
        </p:nvSpPr>
        <p:spPr>
          <a:xfrm>
            <a:off x="3657600" y="5120640"/>
            <a:ext cx="260604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2
</a:t>
            </a:r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HÜCCET OLUŞU &amp; İ'CÂZ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492240" y="5120640"/>
            <a:ext cx="2606040" cy="914400"/>
          </a:xfrm>
          <a:prstGeom prst="roundRect">
            <a:avLst>
              <a:gd name="adj" fmla="val 8000"/>
            </a:avLst>
          </a:prstGeom>
          <a:solidFill>
            <a:srgbClr val="E879C0"/>
          </a:solidFill>
          <a:ln/>
        </p:spPr>
      </p:sp>
      <p:sp>
        <p:nvSpPr>
          <p:cNvPr id="10" name="Text 8"/>
          <p:cNvSpPr/>
          <p:nvPr/>
        </p:nvSpPr>
        <p:spPr>
          <a:xfrm>
            <a:off x="6492240" y="5120640"/>
            <a:ext cx="260604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3
</a:t>
            </a:r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KUR'ÂN'IN HÜKÜMLERİ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9326880" y="5120640"/>
            <a:ext cx="2606040" cy="914400"/>
          </a:xfrm>
          <a:prstGeom prst="roundRect">
            <a:avLst>
              <a:gd name="adj" fmla="val 8000"/>
            </a:avLst>
          </a:prstGeom>
          <a:solidFill>
            <a:srgbClr val="7ED957"/>
          </a:solidFill>
          <a:ln/>
        </p:spPr>
      </p:sp>
      <p:sp>
        <p:nvSpPr>
          <p:cNvPr id="12" name="Text 10"/>
          <p:cNvSpPr/>
          <p:nvPr/>
        </p:nvSpPr>
        <p:spPr>
          <a:xfrm>
            <a:off x="9326880" y="5120640"/>
            <a:ext cx="260604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4
</a:t>
            </a:r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ÂYETLERİN DELÂLETİ &amp; ÜSLÛP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430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0292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ÖZET — Tüm Bölüm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1430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KUR'ÂN-I KERÎM  ·  s. 22-35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1828800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Kur'ân nedir?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Tevatürle gelen, Arapça, mûciz Allah kelâmı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822960" y="240487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özellik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KELÂM · ARAPÇA · TEVATÜR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22960" y="2980944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Kur'ân değil olanlar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Kudsî hadis · tercüme · şaz kıraat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3557016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Besmele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Neml ittifak · sûre başı: Hanefî-Şafiî âyet / Malikî değil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4133088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Hüccet delili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İ'CÂZ (acze düşürme)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22960" y="4709160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İ'câz 3 şartı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İstek · sebep · engel yokluğu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22960" y="528523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Meydan okuma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Tamamı → 10 sûre → 1 sûre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822960" y="5861304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İ'câz 4 çeşidi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UYUM · BİLİM · GAYB · BELÂGAT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355080" y="1828800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Çelişkisizlik âyeti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Nisâ 4/82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355080" y="240487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Belâgat delili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Muğîre b. Şu'be itirafı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355080" y="2980944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Hükümler 3 grup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İTİKAD · AHLAK · AMEL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355080" y="3557016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Amelî = fıkıh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İbadât (Rab) + Muâmelât (toplum)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355080" y="4133088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Beyan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Tafsîlî (taabbudî) / İcmâlî (içtihad)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355080" y="4709160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Sübût / Delâlet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Sübût kat'î · Delâlet kat'î/zannî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355080" y="528523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Zannî lafız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müşterek (kurû') · âmm · mutlak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355080" y="5861304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hüküm kaidesi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Övgü→vacib · Yergi→haram · İzin→mubah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4FD1A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TARİF &amp; ÖZELLİKLER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9646920" y="384048"/>
            <a:ext cx="2084832" cy="566928"/>
          </a:xfrm>
          <a:prstGeom prst="roundRect">
            <a:avLst>
              <a:gd name="adj" fmla="val 9677"/>
            </a:avLst>
          </a:prstGeom>
          <a:solidFill>
            <a:srgbClr val="F6F8F9"/>
          </a:solidFill>
          <a:ln w="12700">
            <a:solidFill>
              <a:srgbClr val="1430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384048"/>
            <a:ext cx="2084832" cy="566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EZBER KODU
</a:t>
            </a:r>
            <a:pPr algn="ctr" indent="0" marL="0"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KELÂM · ARAPÇA · TEVATÜR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105156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D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Kur'ân = lafzı ve manasıyla, tevatürle gelen, Arapça Allah kelâmı.</a:t>
            </a:r>
            <a:endParaRPr lang="en-US" sz="1400" dirty="0"/>
          </a:p>
        </p:txBody>
      </p:sp>
      <p:pic>
        <p:nvPicPr>
          <p:cNvPr id="8" name="Image 0" descr="/Users/hikmetozcan/Desktop/repos/hanifder/kolay_ezber/fikih_usulu_vehbe_1/_uretim/slidemap_kuran_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08913" y="1600200"/>
            <a:ext cx="4971126" cy="4892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4AA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Vehbe Zühaylî, Fıkıh Usulü s. 22-35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4FD1A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941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TARİF &amp; ÖZELLİKLER — Anahtar Kavramlar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4264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6" name="Text 4"/>
          <p:cNvSpPr/>
          <p:nvPr/>
        </p:nvSpPr>
        <p:spPr>
          <a:xfrm>
            <a:off x="713232" y="1371600"/>
            <a:ext cx="11000232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85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DELİLLER — genel taksim  </a:t>
            </a:r>
            <a:pPr indent="0" marL="0">
              <a:lnSpc>
                <a:spcPct val="95000"/>
              </a:lnSpc>
              <a:buNone/>
            </a:pPr>
            <a:r>
              <a:rPr lang="en-US" sz="1137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Naklî 6 · Aklî 5 · her biri diğerine muhtaç</a:t>
            </a:r>
            <a:endParaRPr lang="en-US" sz="1285" dirty="0"/>
          </a:p>
        </p:txBody>
      </p:sp>
      <p:sp>
        <p:nvSpPr>
          <p:cNvPr id="7" name="Shape 5"/>
          <p:cNvSpPr/>
          <p:nvPr/>
        </p:nvSpPr>
        <p:spPr>
          <a:xfrm>
            <a:off x="457200" y="2264664"/>
            <a:ext cx="146304" cy="146304"/>
          </a:xfrm>
          <a:prstGeom prst="ellipse">
            <a:avLst/>
          </a:prstGeom>
          <a:solidFill>
            <a:srgbClr val="4FD1A5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2209800"/>
            <a:ext cx="11000232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85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KUR'ÂN — sözlük &amp; terim  </a:t>
            </a:r>
            <a:pPr indent="0" marL="0">
              <a:lnSpc>
                <a:spcPct val="95000"/>
              </a:lnSpc>
              <a:buNone/>
            </a:pPr>
            <a:r>
              <a:rPr lang="en-US" sz="1137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kayıt: Arapça · Rasûl'e inen · tevatür · ibadet · Mushaf · Fâtiha-Nâs · mucize</a:t>
            </a:r>
            <a:endParaRPr lang="en-US" sz="1285" dirty="0"/>
          </a:p>
        </p:txBody>
      </p:sp>
      <p:sp>
        <p:nvSpPr>
          <p:cNvPr id="9" name="Shape 7"/>
          <p:cNvSpPr/>
          <p:nvPr/>
        </p:nvSpPr>
        <p:spPr>
          <a:xfrm>
            <a:off x="457200" y="3102864"/>
            <a:ext cx="146304" cy="146304"/>
          </a:xfrm>
          <a:prstGeom prst="ellipse">
            <a:avLst/>
          </a:prstGeom>
          <a:solidFill>
            <a:srgbClr val="4FD1A5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3048000"/>
            <a:ext cx="11000232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85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ÖZELLİK 1 — Allah kelâmı  </a:t>
            </a:r>
            <a:pPr indent="0" marL="0">
              <a:lnSpc>
                <a:spcPct val="95000"/>
              </a:lnSpc>
              <a:buNone/>
            </a:pPr>
            <a:r>
              <a:rPr lang="en-US" sz="1137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Kudsî hadis: mana Allah'tan, lafız Rasûl'den</a:t>
            </a:r>
            <a:endParaRPr lang="en-US" sz="1285" dirty="0"/>
          </a:p>
        </p:txBody>
      </p:sp>
      <p:sp>
        <p:nvSpPr>
          <p:cNvPr id="11" name="Shape 9"/>
          <p:cNvSpPr/>
          <p:nvPr/>
        </p:nvSpPr>
        <p:spPr>
          <a:xfrm>
            <a:off x="457200" y="39410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3886200"/>
            <a:ext cx="11000232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85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ÖZELLİK 2 — Tamamı Arapça  </a:t>
            </a:r>
            <a:pPr indent="0" marL="0">
              <a:lnSpc>
                <a:spcPct val="95000"/>
              </a:lnSpc>
              <a:buNone/>
            </a:pPr>
            <a:r>
              <a:rPr lang="en-US" sz="1137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Tefsir ≠ Kur'ân · Tercüme ≠ Kur'ân</a:t>
            </a:r>
            <a:endParaRPr lang="en-US" sz="1285" dirty="0"/>
          </a:p>
        </p:txBody>
      </p:sp>
      <p:sp>
        <p:nvSpPr>
          <p:cNvPr id="13" name="Shape 11"/>
          <p:cNvSpPr/>
          <p:nvPr/>
        </p:nvSpPr>
        <p:spPr>
          <a:xfrm>
            <a:off x="457200" y="4779264"/>
            <a:ext cx="146304" cy="146304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4724400"/>
            <a:ext cx="11000232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85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ÖZELLİK 3 — Tevatürle nakil  </a:t>
            </a:r>
            <a:pPr indent="0" marL="0">
              <a:lnSpc>
                <a:spcPct val="95000"/>
              </a:lnSpc>
              <a:buNone/>
            </a:pPr>
            <a:r>
              <a:rPr lang="en-US" sz="1137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Tevatür → kat'î bilgi · şaz kıraat Kur'ân değil</a:t>
            </a:r>
            <a:endParaRPr lang="en-US" sz="1285" dirty="0"/>
          </a:p>
        </p:txBody>
      </p:sp>
      <p:sp>
        <p:nvSpPr>
          <p:cNvPr id="15" name="Shape 13"/>
          <p:cNvSpPr/>
          <p:nvPr/>
        </p:nvSpPr>
        <p:spPr>
          <a:xfrm>
            <a:off x="457200" y="56174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5562600"/>
            <a:ext cx="11000232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85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BESMELE meselesi  </a:t>
            </a:r>
            <a:pPr indent="0" marL="0">
              <a:lnSpc>
                <a:spcPct val="95000"/>
              </a:lnSpc>
              <a:buNone/>
            </a:pPr>
            <a:r>
              <a:rPr lang="en-US" sz="1137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Neml: ittifak · sûre başı: Hanefî-Şafiî âyet / Malikî değil</a:t>
            </a:r>
            <a:endParaRPr lang="en-US" sz="128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B98C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HÜCCET OLUŞU &amp; İ'CÂZ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9646920" y="384048"/>
            <a:ext cx="2084832" cy="566928"/>
          </a:xfrm>
          <a:prstGeom prst="roundRect">
            <a:avLst>
              <a:gd name="adj" fmla="val 9677"/>
            </a:avLst>
          </a:prstGeom>
          <a:solidFill>
            <a:srgbClr val="F6F8F9"/>
          </a:solidFill>
          <a:ln w="12700">
            <a:solidFill>
              <a:srgbClr val="1430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384048"/>
            <a:ext cx="2084832" cy="566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EZBER KODU
</a:t>
            </a:r>
            <a:pPr algn="ctr" indent="0" marL="0"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UYUM · BİLİM · GAYB · BELÂGAT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105156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D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Kur'ân hüccettir; kesin delili İ'CÂZ — bir benzerini getirmede acze düşürmesi.</a:t>
            </a:r>
            <a:endParaRPr lang="en-US" sz="1400" dirty="0"/>
          </a:p>
        </p:txBody>
      </p:sp>
      <p:pic>
        <p:nvPicPr>
          <p:cNvPr id="8" name="Image 0" descr="/Users/hikmetozcan/Desktop/repos/hanifder/kolay_ezber/fikih_usulu_vehbe_1/_uretim/slidemap_kuran_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5864" y="1600200"/>
            <a:ext cx="8317224" cy="4892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4AA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Vehbe Zühaylî, Fıkıh Usulü s. 22-35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B98C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941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HÜCCET OLUŞU &amp; İ'CÂZ — Anahtar Kavramlar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426464"/>
            <a:ext cx="146304" cy="146304"/>
          </a:xfrm>
          <a:prstGeom prst="ellipse">
            <a:avLst/>
          </a:prstGeom>
          <a:solidFill>
            <a:srgbClr val="B98CF0"/>
          </a:solidFill>
          <a:ln/>
        </p:spPr>
      </p:sp>
      <p:sp>
        <p:nvSpPr>
          <p:cNvPr id="6" name="Text 4"/>
          <p:cNvSpPr/>
          <p:nvPr/>
        </p:nvSpPr>
        <p:spPr>
          <a:xfrm>
            <a:off x="713232" y="1371600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HÜCCET OLUŞU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Tevatür (sübût) + i'câz (kelâmullah oluşu)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322576"/>
            <a:ext cx="146304" cy="146304"/>
          </a:xfrm>
          <a:prstGeom prst="ellipse">
            <a:avLst/>
          </a:prstGeom>
          <a:solidFill>
            <a:srgbClr val="B98CF0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2267712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İ'CÂZ — tanım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şartla gerçekleşir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3218688"/>
            <a:ext cx="146304" cy="146304"/>
          </a:xfrm>
          <a:prstGeom prst="ellipse">
            <a:avLst/>
          </a:prstGeom>
          <a:solidFill>
            <a:srgbClr val="B98CF0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3163824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MEYDAN OKUMA — kademeli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Tamamı → 10 sûre → 1 sûre (acze düştükçe indi)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4114800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4059936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İ'CÂZ 1 — Uyum &amp; kapsam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Çelişki yok — Nisâ 4/82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99632" y="14264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4" name="Text 12"/>
          <p:cNvSpPr/>
          <p:nvPr/>
        </p:nvSpPr>
        <p:spPr>
          <a:xfrm>
            <a:off x="6455664" y="1371600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İ'CÂZ 2 — Bilimle uyum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Aşılama · embriyo · dünyanın dönüşü/şekli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199632" y="2322576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6" name="Text 14"/>
          <p:cNvSpPr/>
          <p:nvPr/>
        </p:nvSpPr>
        <p:spPr>
          <a:xfrm>
            <a:off x="6455664" y="2267712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İ'CÂZ 3 — Gayb haberleri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Rumlar · Mekke fethi · geçmiş kavimler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199632" y="3218688"/>
            <a:ext cx="146304" cy="146304"/>
          </a:xfrm>
          <a:prstGeom prst="ellipse">
            <a:avLst/>
          </a:prstGeom>
          <a:solidFill>
            <a:srgbClr val="B98CF0"/>
          </a:solidFill>
          <a:ln/>
        </p:spPr>
      </p:sp>
      <p:sp>
        <p:nvSpPr>
          <p:cNvPr id="18" name="Text 16"/>
          <p:cNvSpPr/>
          <p:nvPr/>
        </p:nvSpPr>
        <p:spPr>
          <a:xfrm>
            <a:off x="6455664" y="3163824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İ'CÂZ 4 — Yüksek belâgat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Delil: düşmanların itirafı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E879C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KUR'ÂN'IN HÜKÜMLERİ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9646920" y="384048"/>
            <a:ext cx="2084832" cy="566928"/>
          </a:xfrm>
          <a:prstGeom prst="roundRect">
            <a:avLst>
              <a:gd name="adj" fmla="val 9677"/>
            </a:avLst>
          </a:prstGeom>
          <a:solidFill>
            <a:srgbClr val="F6F8F9"/>
          </a:solidFill>
          <a:ln w="12700">
            <a:solidFill>
              <a:srgbClr val="1430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384048"/>
            <a:ext cx="2084832" cy="566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EZBER KODU
</a:t>
            </a:r>
            <a:pPr algn="ctr" indent="0" marL="0"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İTİKAD · AHLAK · AMEL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105156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D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Kur'ân hükümleri 3 grup: itikad · ahlak · amel (fıkıh).</a:t>
            </a:r>
            <a:endParaRPr lang="en-US" sz="1400" dirty="0"/>
          </a:p>
        </p:txBody>
      </p:sp>
      <p:pic>
        <p:nvPicPr>
          <p:cNvPr id="8" name="Image 0" descr="/Users/hikmetozcan/Desktop/repos/hanifder/kolay_ezber/fikih_usulu_vehbe_1/_uretim/slidemap_kuran_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670877"/>
            <a:ext cx="11274552" cy="475068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4AA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Vehbe Zühaylî, Fıkıh Usulü s. 22-35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E879C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941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KUR'ÂN'IN HÜKÜMLERİ — Anahtar Kavramlar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426464"/>
            <a:ext cx="146304" cy="146304"/>
          </a:xfrm>
          <a:prstGeom prst="ellipse">
            <a:avLst/>
          </a:prstGeom>
          <a:solidFill>
            <a:srgbClr val="E879C0"/>
          </a:solidFill>
          <a:ln/>
        </p:spPr>
      </p:sp>
      <p:sp>
        <p:nvSpPr>
          <p:cNvPr id="6" name="Text 4"/>
          <p:cNvSpPr/>
          <p:nvPr/>
        </p:nvSpPr>
        <p:spPr>
          <a:xfrm>
            <a:off x="713232" y="1371600"/>
            <a:ext cx="110002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HÜKÜMLER — 3 grup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İtikad · Ahlak · Amel(=fıkıh)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322576"/>
            <a:ext cx="146304" cy="146304"/>
          </a:xfrm>
          <a:prstGeom prst="ellipse">
            <a:avLst/>
          </a:prstGeom>
          <a:solidFill>
            <a:srgbClr val="E879C0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2267712"/>
            <a:ext cx="110002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AMELÎ HÜKÜMLER — 2 çeşit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İbadât = Rab ile · Muâmelât = toplumla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3218688"/>
            <a:ext cx="146304" cy="146304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3163824"/>
            <a:ext cx="110002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BEYAN — tafsîlî / icmâlî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Tafsîlî: taabbudî · İcmâlî: içtihada açık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7ED95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ÂYETLERİN DELÂLETİ &amp; ÜSLÛP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9646920" y="384048"/>
            <a:ext cx="2084832" cy="566928"/>
          </a:xfrm>
          <a:prstGeom prst="roundRect">
            <a:avLst>
              <a:gd name="adj" fmla="val 9677"/>
            </a:avLst>
          </a:prstGeom>
          <a:solidFill>
            <a:srgbClr val="F6F8F9"/>
          </a:solidFill>
          <a:ln w="12700">
            <a:solidFill>
              <a:srgbClr val="1430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384048"/>
            <a:ext cx="2084832" cy="566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EZBER KODU
</a:t>
            </a:r>
            <a:pPr algn="ctr" indent="0" marL="0"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SÜBÛT kat'î · DELÂLET kat'î/zannî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105156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D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Kur'ân'ın SÜBÛTU kat'î; DELÂLETİ ise kat'î veya zannî olabilir.</a:t>
            </a:r>
            <a:endParaRPr lang="en-US" sz="1400" dirty="0"/>
          </a:p>
        </p:txBody>
      </p:sp>
      <p:pic>
        <p:nvPicPr>
          <p:cNvPr id="8" name="Image 0" descr="/Users/hikmetozcan/Desktop/repos/hanifder/kolay_ezber/fikih_usulu_vehbe_1/_uretim/slidemap_kuran_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8588" y="1600200"/>
            <a:ext cx="9151776" cy="4892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4AA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Vehbe Zühaylî, Fıkıh Usulü s. 22-35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7ED95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941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ÂYETLERİN DELÂLETİ &amp; ÜSLÛP — Anahtar Kavramlar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426464"/>
            <a:ext cx="146304" cy="146304"/>
          </a:xfrm>
          <a:prstGeom prst="ellipse">
            <a:avLst/>
          </a:prstGeom>
          <a:solidFill>
            <a:srgbClr val="7ED957"/>
          </a:solidFill>
          <a:ln/>
        </p:spPr>
      </p:sp>
      <p:sp>
        <p:nvSpPr>
          <p:cNvPr id="6" name="Text 4"/>
          <p:cNvSpPr/>
          <p:nvPr/>
        </p:nvSpPr>
        <p:spPr>
          <a:xfrm>
            <a:off x="713232" y="1371600"/>
            <a:ext cx="110002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SÜBÛT ve DELÂLET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Sübût HEP kat'î · Delâlet kat'î VEYA zannî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322576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2267712"/>
            <a:ext cx="110002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DELÂLET-İ KAT'Î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Miras · had (ceza) · kefaret âyetleri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3218688"/>
            <a:ext cx="146304" cy="146304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3163824"/>
            <a:ext cx="110002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DELÂLET-İ ZANNÎ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müşterek · âmm · mutlak lafızlar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4114800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4059936"/>
            <a:ext cx="110002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BEYAN ÜSLÛBU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EMİR (yap) / NEHİY (yapma) — farklı yollarla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57200" y="5010912"/>
            <a:ext cx="146304" cy="146304"/>
          </a:xfrm>
          <a:prstGeom prst="ellipse">
            <a:avLst/>
          </a:prstGeom>
          <a:solidFill>
            <a:srgbClr val="7ED957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4956048"/>
            <a:ext cx="110002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KAİDE — fiilin hükmünü tespit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Övgü → vacib/mendup · Yergi → haram/mekruh · İzin → mubah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KUR'ÂN-I KERÎM</dc:title>
  <dc:subject>PptxGenJS Presentation</dc:subject>
  <dc:creator>Fıkıh Usulü Ders Sunumu</dc:creator>
  <cp:lastModifiedBy>Fıkıh Usulü Ders Sunumu</cp:lastModifiedBy>
  <cp:revision>1</cp:revision>
  <dcterms:created xsi:type="dcterms:W3CDTF">2026-08-03T14:39:36Z</dcterms:created>
  <dcterms:modified xsi:type="dcterms:W3CDTF">2026-08-03T14:39:36Z</dcterms:modified>
</cp:coreProperties>
</file>